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311" r:id="rId3"/>
    <p:sldId id="312" r:id="rId4"/>
    <p:sldId id="322" r:id="rId5"/>
    <p:sldId id="321" r:id="rId6"/>
    <p:sldId id="324" r:id="rId7"/>
    <p:sldId id="325" r:id="rId8"/>
    <p:sldId id="326" r:id="rId9"/>
    <p:sldId id="327" r:id="rId10"/>
    <p:sldId id="328" r:id="rId11"/>
    <p:sldId id="329" r:id="rId12"/>
    <p:sldId id="330" r:id="rId13"/>
    <p:sldId id="331" r:id="rId14"/>
    <p:sldId id="320" r:id="rId15"/>
    <p:sldId id="313" r:id="rId16"/>
    <p:sldId id="323" r:id="rId17"/>
  </p:sldIdLst>
  <p:sldSz cx="9144000" cy="6858000" type="screen4x3"/>
  <p:notesSz cx="6797675" cy="992822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  <a:srgbClr val="FF0000"/>
    <a:srgbClr val="C0C0C0"/>
    <a:srgbClr val="EAEAEA"/>
    <a:srgbClr val="5F5F5F"/>
    <a:srgbClr val="4D4D4D"/>
    <a:srgbClr val="189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rednji stil 2 - Isticanj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04" autoAdjust="0"/>
    <p:restoredTop sz="82353" autoAdjust="0"/>
  </p:normalViewPr>
  <p:slideViewPr>
    <p:cSldViewPr>
      <p:cViewPr varScale="1">
        <p:scale>
          <a:sx n="134" d="100"/>
          <a:sy n="134" d="100"/>
        </p:scale>
        <p:origin x="3288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6" d="100"/>
          <a:sy n="76" d="100"/>
        </p:scale>
        <p:origin x="-2214" y="-108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am\Desktop\diprad\Mjerenja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/>
              <a:t>Udaljenost</a:t>
            </a:r>
            <a:r>
              <a:rPr lang="hr-HR" baseline="0"/>
              <a:t> hitboxa ovisno o kašnjenju (PL: 0%)</a:t>
            </a:r>
            <a:endParaRPr lang="hr-H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List1!$F$58:$F$62</c:f>
                <c:numCache>
                  <c:formatCode>General</c:formatCode>
                  <c:ptCount val="5"/>
                  <c:pt idx="0">
                    <c:v>6.4690364214635629E-2</c:v>
                  </c:pt>
                  <c:pt idx="1">
                    <c:v>3.7785946829177952E-4</c:v>
                  </c:pt>
                  <c:pt idx="2">
                    <c:v>9.6804189532845655E-2</c:v>
                  </c:pt>
                  <c:pt idx="3">
                    <c:v>1.1149987543590512E-3</c:v>
                  </c:pt>
                  <c:pt idx="4">
                    <c:v>9.6710533150335884E-2</c:v>
                  </c:pt>
                </c:numCache>
              </c:numRef>
            </c:plus>
            <c:minus>
              <c:numRef>
                <c:f>List1!$F$58:$F$62</c:f>
                <c:numCache>
                  <c:formatCode>General</c:formatCode>
                  <c:ptCount val="5"/>
                  <c:pt idx="0">
                    <c:v>6.4690364214635629E-2</c:v>
                  </c:pt>
                  <c:pt idx="1">
                    <c:v>3.7785946829177952E-4</c:v>
                  </c:pt>
                  <c:pt idx="2">
                    <c:v>9.6804189532845655E-2</c:v>
                  </c:pt>
                  <c:pt idx="3">
                    <c:v>1.1149987543590512E-3</c:v>
                  </c:pt>
                  <c:pt idx="4">
                    <c:v>9.6710533150335884E-2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List1!$D$58:$D$62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List1!$E$58:$E$62</c:f>
              <c:numCache>
                <c:formatCode>General</c:formatCode>
                <c:ptCount val="5"/>
                <c:pt idx="0">
                  <c:v>0.22509000000000001</c:v>
                </c:pt>
                <c:pt idx="1">
                  <c:v>1.0237500000000002</c:v>
                </c:pt>
                <c:pt idx="2">
                  <c:v>1.8438000000000003</c:v>
                </c:pt>
                <c:pt idx="3">
                  <c:v>3.2788899999999996</c:v>
                </c:pt>
                <c:pt idx="4">
                  <c:v>3.2803499999999999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8D0-4DC8-843F-3DD80DA046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1925352"/>
        <c:axId val="701923912"/>
      </c:scatterChart>
      <c:valAx>
        <c:axId val="7019253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01923912"/>
        <c:crosses val="autoZero"/>
        <c:crossBetween val="midCat"/>
      </c:valAx>
      <c:valAx>
        <c:axId val="701923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019253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/>
              <a:t>Udaljenost hitboxa ovisno o gubitku - kombinirano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20 ms</c:v>
          </c:tx>
          <c:spPr>
            <a:ln w="19050" cap="rnd">
              <a:solidFill>
                <a:schemeClr val="accent2">
                  <a:shade val="53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shade val="53000"/>
                </a:schemeClr>
              </a:solidFill>
              <a:ln w="9525">
                <a:solidFill>
                  <a:schemeClr val="accent2">
                    <a:shade val="53000"/>
                  </a:schemeClr>
                </a:solidFill>
              </a:ln>
              <a:effectLst/>
            </c:spPr>
          </c:marker>
          <c:xVal>
            <c:numRef>
              <c:f>List1!$D$102:$D$105</c:f>
              <c:numCache>
                <c:formatCode>0%</c:formatCode>
                <c:ptCount val="4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</c:numCache>
            </c:numRef>
          </c:xVal>
          <c:yVal>
            <c:numRef>
              <c:f>List1!$E$102:$E$105</c:f>
              <c:numCache>
                <c:formatCode>General</c:formatCode>
                <c:ptCount val="4"/>
                <c:pt idx="0">
                  <c:v>0.22509000000000001</c:v>
                </c:pt>
                <c:pt idx="1">
                  <c:v>0.24562999999999996</c:v>
                </c:pt>
                <c:pt idx="2">
                  <c:v>0.26615</c:v>
                </c:pt>
                <c:pt idx="3">
                  <c:v>0.42980999999999997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622-4074-BF07-2B7F47261995}"/>
            </c:ext>
          </c:extLst>
        </c:ser>
        <c:ser>
          <c:idx val="1"/>
          <c:order val="1"/>
          <c:tx>
            <c:v>80 ms</c:v>
          </c:tx>
          <c:spPr>
            <a:ln w="19050" cap="rnd">
              <a:solidFill>
                <a:schemeClr val="accent2">
                  <a:shade val="7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shade val="76000"/>
                </a:schemeClr>
              </a:solidFill>
              <a:ln w="9525">
                <a:solidFill>
                  <a:schemeClr val="accent2">
                    <a:shade val="76000"/>
                  </a:schemeClr>
                </a:solidFill>
              </a:ln>
              <a:effectLst/>
            </c:spPr>
          </c:marker>
          <c:xVal>
            <c:numRef>
              <c:f>List1!$Q$102:$Q$105</c:f>
              <c:numCache>
                <c:formatCode>0%</c:formatCode>
                <c:ptCount val="4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</c:numCache>
            </c:numRef>
          </c:xVal>
          <c:yVal>
            <c:numRef>
              <c:f>List1!$R$102:$R$105</c:f>
              <c:numCache>
                <c:formatCode>General</c:formatCode>
                <c:ptCount val="4"/>
                <c:pt idx="0">
                  <c:v>1.0237500000000002</c:v>
                </c:pt>
                <c:pt idx="1">
                  <c:v>1.0645700000000002</c:v>
                </c:pt>
                <c:pt idx="2">
                  <c:v>1.2029800000000002</c:v>
                </c:pt>
                <c:pt idx="3">
                  <c:v>1.5563500000000001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622-4074-BF07-2B7F47261995}"/>
            </c:ext>
          </c:extLst>
        </c:ser>
        <c:ser>
          <c:idx val="2"/>
          <c:order val="2"/>
          <c:tx>
            <c:v>150 ms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List1!$AE$102:$AE$105</c:f>
              <c:numCache>
                <c:formatCode>0%</c:formatCode>
                <c:ptCount val="4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</c:numCache>
            </c:numRef>
          </c:xVal>
          <c:yVal>
            <c:numRef>
              <c:f>List1!$AF$102:$AF$105</c:f>
              <c:numCache>
                <c:formatCode>General</c:formatCode>
                <c:ptCount val="4"/>
                <c:pt idx="0">
                  <c:v>1.8438000000000003</c:v>
                </c:pt>
                <c:pt idx="1">
                  <c:v>1.9046400000000001</c:v>
                </c:pt>
                <c:pt idx="2">
                  <c:v>2.0883999999999996</c:v>
                </c:pt>
                <c:pt idx="3">
                  <c:v>2.3566000000000003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622-4074-BF07-2B7F47261995}"/>
            </c:ext>
          </c:extLst>
        </c:ser>
        <c:ser>
          <c:idx val="3"/>
          <c:order val="3"/>
          <c:tx>
            <c:v>250 ms</c:v>
          </c:tx>
          <c:spPr>
            <a:ln w="19050" cap="rnd">
              <a:solidFill>
                <a:schemeClr val="accent2">
                  <a:tint val="77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tint val="77000"/>
                </a:schemeClr>
              </a:solidFill>
              <a:ln w="9525">
                <a:solidFill>
                  <a:schemeClr val="accent2">
                    <a:tint val="77000"/>
                  </a:schemeClr>
                </a:solidFill>
              </a:ln>
              <a:effectLst/>
            </c:spPr>
          </c:marker>
          <c:xVal>
            <c:numRef>
              <c:f>List1!$AS$102:$AS$105</c:f>
              <c:numCache>
                <c:formatCode>0%</c:formatCode>
                <c:ptCount val="4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</c:numCache>
            </c:numRef>
          </c:xVal>
          <c:yVal>
            <c:numRef>
              <c:f>List1!$AT$102:$AT$105</c:f>
              <c:numCache>
                <c:formatCode>General</c:formatCode>
                <c:ptCount val="4"/>
                <c:pt idx="0">
                  <c:v>3.2788899999999996</c:v>
                </c:pt>
                <c:pt idx="1">
                  <c:v>3.1739699999999997</c:v>
                </c:pt>
                <c:pt idx="2">
                  <c:v>3.2176099999999996</c:v>
                </c:pt>
                <c:pt idx="3">
                  <c:v>3.2578000000000005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622-4074-BF07-2B7F47261995}"/>
            </c:ext>
          </c:extLst>
        </c:ser>
        <c:ser>
          <c:idx val="4"/>
          <c:order val="4"/>
          <c:tx>
            <c:v>300 ms</c:v>
          </c:tx>
          <c:spPr>
            <a:ln w="19050" cap="rnd">
              <a:solidFill>
                <a:schemeClr val="accent2">
                  <a:tint val="54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tint val="54000"/>
                </a:schemeClr>
              </a:solidFill>
              <a:ln w="9525">
                <a:solidFill>
                  <a:schemeClr val="accent2">
                    <a:tint val="54000"/>
                  </a:schemeClr>
                </a:solidFill>
              </a:ln>
              <a:effectLst/>
            </c:spPr>
          </c:marker>
          <c:xVal>
            <c:numRef>
              <c:f>List1!$BC$102:$BC$105</c:f>
              <c:numCache>
                <c:formatCode>0%</c:formatCode>
                <c:ptCount val="4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</c:numCache>
            </c:numRef>
          </c:xVal>
          <c:yVal>
            <c:numRef>
              <c:f>List1!$BD$102:$BD$105</c:f>
              <c:numCache>
                <c:formatCode>General</c:formatCode>
                <c:ptCount val="4"/>
                <c:pt idx="0">
                  <c:v>3.2803499999999999</c:v>
                </c:pt>
                <c:pt idx="1">
                  <c:v>3.2997599999999991</c:v>
                </c:pt>
                <c:pt idx="2">
                  <c:v>3.3404999999999996</c:v>
                </c:pt>
                <c:pt idx="3">
                  <c:v>3.4824999999999995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A622-4074-BF07-2B7F472619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65171400"/>
        <c:axId val="965168520"/>
      </c:scatterChart>
      <c:valAx>
        <c:axId val="9651714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65168520"/>
        <c:crosses val="autoZero"/>
        <c:crossBetween val="midCat"/>
      </c:valAx>
      <c:valAx>
        <c:axId val="965168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651714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Udaljenost hitboxa ovisno o kašnjenju (PL: 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List1!$F$143:$F$147</c:f>
                <c:numCache>
                  <c:formatCode>General</c:formatCode>
                  <c:ptCount val="5"/>
                  <c:pt idx="0">
                    <c:v>0.10789791471571625</c:v>
                  </c:pt>
                  <c:pt idx="1">
                    <c:v>0.34121931428986318</c:v>
                  </c:pt>
                  <c:pt idx="2">
                    <c:v>0.55753095579228984</c:v>
                  </c:pt>
                  <c:pt idx="3">
                    <c:v>0.90278677192100953</c:v>
                  </c:pt>
                  <c:pt idx="4">
                    <c:v>0.11736950200115874</c:v>
                  </c:pt>
                </c:numCache>
              </c:numRef>
            </c:plus>
            <c:minus>
              <c:numRef>
                <c:f>List1!$F$143:$F$147</c:f>
                <c:numCache>
                  <c:formatCode>General</c:formatCode>
                  <c:ptCount val="5"/>
                  <c:pt idx="0">
                    <c:v>0.10789791471571625</c:v>
                  </c:pt>
                  <c:pt idx="1">
                    <c:v>0.34121931428986318</c:v>
                  </c:pt>
                  <c:pt idx="2">
                    <c:v>0.55753095579228984</c:v>
                  </c:pt>
                  <c:pt idx="3">
                    <c:v>0.90278677192100953</c:v>
                  </c:pt>
                  <c:pt idx="4">
                    <c:v>0.11736950200115874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List1!$D$143:$D$147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List1!$E$143:$E$147</c:f>
              <c:numCache>
                <c:formatCode>General</c:formatCode>
                <c:ptCount val="5"/>
                <c:pt idx="0">
                  <c:v>0.3075</c:v>
                </c:pt>
                <c:pt idx="1">
                  <c:v>0.84076000000000006</c:v>
                </c:pt>
                <c:pt idx="2">
                  <c:v>1.7431000000000005</c:v>
                </c:pt>
                <c:pt idx="3">
                  <c:v>2.7677999999999998</c:v>
                </c:pt>
                <c:pt idx="4">
                  <c:v>3.3024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B80-4DF6-AB94-9F6A5DB1DF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66630552"/>
        <c:axId val="966639552"/>
      </c:scatterChart>
      <c:valAx>
        <c:axId val="9666305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66639552"/>
        <c:crosses val="autoZero"/>
        <c:crossBetween val="midCat"/>
      </c:valAx>
      <c:valAx>
        <c:axId val="966639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666305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Udaljenost hitboxa ovisno o kašnjenju (PL: 10%)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List1!$S$143:$S$147</c:f>
                <c:numCache>
                  <c:formatCode>General</c:formatCode>
                  <c:ptCount val="5"/>
                  <c:pt idx="0">
                    <c:v>8.6457291319021731E-2</c:v>
                  </c:pt>
                  <c:pt idx="1">
                    <c:v>0.30242062319447272</c:v>
                  </c:pt>
                  <c:pt idx="2">
                    <c:v>0.65846492355747943</c:v>
                  </c:pt>
                  <c:pt idx="3">
                    <c:v>0.94271885758397955</c:v>
                  </c:pt>
                  <c:pt idx="4">
                    <c:v>9.4076151187334534E-2</c:v>
                  </c:pt>
                </c:numCache>
              </c:numRef>
            </c:plus>
            <c:minus>
              <c:numRef>
                <c:f>List1!$S$143:$S$147</c:f>
                <c:numCache>
                  <c:formatCode>General</c:formatCode>
                  <c:ptCount val="5"/>
                  <c:pt idx="0">
                    <c:v>8.6457291319021731E-2</c:v>
                  </c:pt>
                  <c:pt idx="1">
                    <c:v>0.30242062319447272</c:v>
                  </c:pt>
                  <c:pt idx="2">
                    <c:v>0.65846492355747943</c:v>
                  </c:pt>
                  <c:pt idx="3">
                    <c:v>0.94271885758397955</c:v>
                  </c:pt>
                  <c:pt idx="4">
                    <c:v>9.4076151187334534E-2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List1!$Q$143:$Q$147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List1!$R$143:$R$147</c:f>
              <c:numCache>
                <c:formatCode>General</c:formatCode>
                <c:ptCount val="5"/>
                <c:pt idx="0">
                  <c:v>0.24591000000000002</c:v>
                </c:pt>
                <c:pt idx="1">
                  <c:v>0.98330000000000006</c:v>
                </c:pt>
                <c:pt idx="2">
                  <c:v>1.6194999999999997</c:v>
                </c:pt>
                <c:pt idx="3">
                  <c:v>2.8088000000000002</c:v>
                </c:pt>
                <c:pt idx="4">
                  <c:v>3.2808999999999999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D45-4431-AB38-362394D432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66624072"/>
        <c:axId val="966625872"/>
      </c:scatterChart>
      <c:valAx>
        <c:axId val="9666240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66625872"/>
        <c:crosses val="autoZero"/>
        <c:crossBetween val="midCat"/>
      </c:valAx>
      <c:valAx>
        <c:axId val="966625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666240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Udaljenost hitboxa ovisno o kašnjenju (PL: 20%)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List1!$AG$143:$AG$147</c:f>
                <c:numCache>
                  <c:formatCode>General</c:formatCode>
                  <c:ptCount val="5"/>
                  <c:pt idx="0">
                    <c:v>0.10811878292980445</c:v>
                  </c:pt>
                  <c:pt idx="1">
                    <c:v>0.22516485318786109</c:v>
                  </c:pt>
                  <c:pt idx="2">
                    <c:v>0.15776212754932301</c:v>
                  </c:pt>
                  <c:pt idx="3">
                    <c:v>6.3627474848178212E-2</c:v>
                  </c:pt>
                  <c:pt idx="4">
                    <c:v>0.11852594652648858</c:v>
                  </c:pt>
                </c:numCache>
              </c:numRef>
            </c:plus>
            <c:minus>
              <c:numRef>
                <c:f>List1!$AG$143:$AG$147</c:f>
                <c:numCache>
                  <c:formatCode>General</c:formatCode>
                  <c:ptCount val="5"/>
                  <c:pt idx="0">
                    <c:v>0.10811878292980445</c:v>
                  </c:pt>
                  <c:pt idx="1">
                    <c:v>0.22516485318786109</c:v>
                  </c:pt>
                  <c:pt idx="2">
                    <c:v>0.15776212754932301</c:v>
                  </c:pt>
                  <c:pt idx="3">
                    <c:v>6.3627474848178212E-2</c:v>
                  </c:pt>
                  <c:pt idx="4">
                    <c:v>0.11852594652648858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List1!$AE$143:$AE$147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List1!$AF$143:$AF$147</c:f>
              <c:numCache>
                <c:formatCode>General</c:formatCode>
                <c:ptCount val="5"/>
                <c:pt idx="0">
                  <c:v>0.30743000000000004</c:v>
                </c:pt>
                <c:pt idx="1">
                  <c:v>1.2509000000000001</c:v>
                </c:pt>
                <c:pt idx="2">
                  <c:v>2.0099999999999998</c:v>
                </c:pt>
                <c:pt idx="3">
                  <c:v>3.2577000000000007</c:v>
                </c:pt>
                <c:pt idx="4">
                  <c:v>3.2978000000000001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33F-4F0E-AFA6-C01346FF41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66649632"/>
        <c:axId val="966649992"/>
      </c:scatterChart>
      <c:valAx>
        <c:axId val="966649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66649992"/>
        <c:crosses val="autoZero"/>
        <c:crossBetween val="midCat"/>
      </c:valAx>
      <c:valAx>
        <c:axId val="966649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666496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Udaljenost hitboxa ovisno o kašnjenju (PL: 40%)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List1!$AU$143:$AU$147</c:f>
                <c:numCache>
                  <c:formatCode>General</c:formatCode>
                  <c:ptCount val="5"/>
                  <c:pt idx="0">
                    <c:v>0.18662740658565879</c:v>
                  </c:pt>
                  <c:pt idx="1">
                    <c:v>0.15107393333508135</c:v>
                  </c:pt>
                  <c:pt idx="2">
                    <c:v>0.16230629480501776</c:v>
                  </c:pt>
                  <c:pt idx="3">
                    <c:v>0.17690876493580274</c:v>
                  </c:pt>
                  <c:pt idx="4">
                    <c:v>0.13243870699727911</c:v>
                  </c:pt>
                </c:numCache>
              </c:numRef>
            </c:plus>
            <c:minus>
              <c:numRef>
                <c:f>List1!$AU$143:$AU$147</c:f>
                <c:numCache>
                  <c:formatCode>General</c:formatCode>
                  <c:ptCount val="5"/>
                  <c:pt idx="0">
                    <c:v>0.18662740658565879</c:v>
                  </c:pt>
                  <c:pt idx="1">
                    <c:v>0.15107393333508135</c:v>
                  </c:pt>
                  <c:pt idx="2">
                    <c:v>0.16230629480501776</c:v>
                  </c:pt>
                  <c:pt idx="3">
                    <c:v>0.17690876493580274</c:v>
                  </c:pt>
                  <c:pt idx="4">
                    <c:v>0.13243870699727911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List1!$AS$143:$AS$147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List1!$AT$143:$AT$147</c:f>
              <c:numCache>
                <c:formatCode>General</c:formatCode>
                <c:ptCount val="5"/>
                <c:pt idx="0">
                  <c:v>0.44930000000000003</c:v>
                </c:pt>
                <c:pt idx="1">
                  <c:v>1.413</c:v>
                </c:pt>
                <c:pt idx="2">
                  <c:v>2.4210000000000003</c:v>
                </c:pt>
                <c:pt idx="3">
                  <c:v>3.3004000000000007</c:v>
                </c:pt>
                <c:pt idx="4">
                  <c:v>3.3212999999999999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CD8-4AE5-BA0B-04500AB9FE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41960728"/>
        <c:axId val="741960368"/>
      </c:scatterChart>
      <c:valAx>
        <c:axId val="7419607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41960368"/>
        <c:crosses val="autoZero"/>
        <c:crossBetween val="midCat"/>
      </c:valAx>
      <c:valAx>
        <c:axId val="741960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419607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Gubitak posade ovisno o kašnjenju (PL: 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List1!$H$143:$H$147</c:f>
                <c:numCache>
                  <c:formatCode>General</c:formatCode>
                  <c:ptCount val="5"/>
                  <c:pt idx="0">
                    <c:v>1.9578900207451218</c:v>
                  </c:pt>
                  <c:pt idx="1">
                    <c:v>0</c:v>
                  </c:pt>
                  <c:pt idx="2">
                    <c:v>1.264911064067352</c:v>
                  </c:pt>
                  <c:pt idx="3">
                    <c:v>1.264911064067352</c:v>
                  </c:pt>
                  <c:pt idx="4">
                    <c:v>1.6865480854231354</c:v>
                  </c:pt>
                </c:numCache>
              </c:numRef>
            </c:plus>
            <c:minus>
              <c:numRef>
                <c:f>List1!$H$143:$H$147</c:f>
                <c:numCache>
                  <c:formatCode>General</c:formatCode>
                  <c:ptCount val="5"/>
                  <c:pt idx="0">
                    <c:v>1.9578900207451218</c:v>
                  </c:pt>
                  <c:pt idx="1">
                    <c:v>0</c:v>
                  </c:pt>
                  <c:pt idx="2">
                    <c:v>1.264911064067352</c:v>
                  </c:pt>
                  <c:pt idx="3">
                    <c:v>1.264911064067352</c:v>
                  </c:pt>
                  <c:pt idx="4">
                    <c:v>1.6865480854231354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List1!$D$143:$D$147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List1!$G$143:$G$147</c:f>
              <c:numCache>
                <c:formatCode>General</c:formatCode>
                <c:ptCount val="5"/>
                <c:pt idx="0">
                  <c:v>2.5</c:v>
                </c:pt>
                <c:pt idx="1">
                  <c:v>4</c:v>
                </c:pt>
                <c:pt idx="2">
                  <c:v>3.6</c:v>
                </c:pt>
                <c:pt idx="3">
                  <c:v>3.6</c:v>
                </c:pt>
                <c:pt idx="4">
                  <c:v>2.8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E59-4DF4-992F-201DCFA755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36700272"/>
        <c:axId val="1036677952"/>
      </c:scatterChart>
      <c:valAx>
        <c:axId val="10367002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1036677952"/>
        <c:crosses val="autoZero"/>
        <c:crossBetween val="midCat"/>
      </c:valAx>
      <c:valAx>
        <c:axId val="1036677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10367002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Gubitak posade ovisno o kašnjenju (PL: 10%)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List1!$U$143:$U$147</c:f>
                <c:numCache>
                  <c:formatCode>General</c:formatCode>
                  <c:ptCount val="5"/>
                  <c:pt idx="0">
                    <c:v>1.699673171197595</c:v>
                  </c:pt>
                  <c:pt idx="1">
                    <c:v>1.264911064067352</c:v>
                  </c:pt>
                  <c:pt idx="2">
                    <c:v>0.63245553203367533</c:v>
                  </c:pt>
                  <c:pt idx="3">
                    <c:v>1.0801234497346435</c:v>
                  </c:pt>
                  <c:pt idx="4">
                    <c:v>1.3498971154211061</c:v>
                  </c:pt>
                </c:numCache>
              </c:numRef>
            </c:plus>
            <c:minus>
              <c:numRef>
                <c:f>List1!$U$143:$U$147</c:f>
                <c:numCache>
                  <c:formatCode>General</c:formatCode>
                  <c:ptCount val="5"/>
                  <c:pt idx="0">
                    <c:v>1.699673171197595</c:v>
                  </c:pt>
                  <c:pt idx="1">
                    <c:v>1.264911064067352</c:v>
                  </c:pt>
                  <c:pt idx="2">
                    <c:v>0.63245553203367533</c:v>
                  </c:pt>
                  <c:pt idx="3">
                    <c:v>1.0801234497346435</c:v>
                  </c:pt>
                  <c:pt idx="4">
                    <c:v>1.3498971154211061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List1!$Q$143:$Q$147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List1!$T$143:$T$147</c:f>
              <c:numCache>
                <c:formatCode>General</c:formatCode>
                <c:ptCount val="5"/>
                <c:pt idx="0">
                  <c:v>3</c:v>
                </c:pt>
                <c:pt idx="1">
                  <c:v>3.4</c:v>
                </c:pt>
                <c:pt idx="2">
                  <c:v>3.8</c:v>
                </c:pt>
                <c:pt idx="3">
                  <c:v>3.5</c:v>
                </c:pt>
                <c:pt idx="4">
                  <c:v>3.4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47B-43AE-BDCA-826EF3AB8C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36684072"/>
        <c:axId val="1036685872"/>
      </c:scatterChart>
      <c:valAx>
        <c:axId val="10366840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1036685872"/>
        <c:crosses val="autoZero"/>
        <c:crossBetween val="midCat"/>
      </c:valAx>
      <c:valAx>
        <c:axId val="1036685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10366840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Gubitak posade ovisno o kašnjenju (PL: 20%)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List1!$AI$143:$AI$147</c:f>
                <c:numCache>
                  <c:formatCode>General</c:formatCode>
                  <c:ptCount val="5"/>
                  <c:pt idx="0">
                    <c:v>0.63245553203367533</c:v>
                  </c:pt>
                  <c:pt idx="1">
                    <c:v>1.494434118097326</c:v>
                  </c:pt>
                  <c:pt idx="2">
                    <c:v>0</c:v>
                  </c:pt>
                  <c:pt idx="3">
                    <c:v>0.96609178307929622</c:v>
                  </c:pt>
                  <c:pt idx="4">
                    <c:v>0.84327404271156814</c:v>
                  </c:pt>
                </c:numCache>
              </c:numRef>
            </c:plus>
            <c:minus>
              <c:numRef>
                <c:f>List1!$AI$143:$AI$147</c:f>
                <c:numCache>
                  <c:formatCode>General</c:formatCode>
                  <c:ptCount val="5"/>
                  <c:pt idx="0">
                    <c:v>0.63245553203367533</c:v>
                  </c:pt>
                  <c:pt idx="1">
                    <c:v>1.494434118097326</c:v>
                  </c:pt>
                  <c:pt idx="2">
                    <c:v>0</c:v>
                  </c:pt>
                  <c:pt idx="3">
                    <c:v>0.96609178307929622</c:v>
                  </c:pt>
                  <c:pt idx="4">
                    <c:v>0.84327404271156814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List1!$AE$143:$AE$147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List1!$AH$143:$AH$147</c:f>
              <c:numCache>
                <c:formatCode>General</c:formatCode>
                <c:ptCount val="5"/>
                <c:pt idx="0">
                  <c:v>3.8</c:v>
                </c:pt>
                <c:pt idx="1">
                  <c:v>3.3</c:v>
                </c:pt>
                <c:pt idx="2">
                  <c:v>4</c:v>
                </c:pt>
                <c:pt idx="3">
                  <c:v>3.4</c:v>
                </c:pt>
                <c:pt idx="4">
                  <c:v>3.6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A46-424D-A182-2D3CAC6DDB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08478424"/>
        <c:axId val="1030208096"/>
      </c:scatterChart>
      <c:valAx>
        <c:axId val="7084784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1030208096"/>
        <c:crosses val="autoZero"/>
        <c:crossBetween val="midCat"/>
      </c:valAx>
      <c:valAx>
        <c:axId val="1030208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084784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Gubitak posade ovisno o kašnjenju (PL: 40%)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List1!$AW$143:$AW$147</c:f>
                <c:numCache>
                  <c:formatCode>General</c:formatCode>
                  <c:ptCount val="5"/>
                  <c:pt idx="0">
                    <c:v>0.94868329805051343</c:v>
                  </c:pt>
                  <c:pt idx="1">
                    <c:v>0.94868329805051343</c:v>
                  </c:pt>
                  <c:pt idx="2">
                    <c:v>1.6865480854231354</c:v>
                  </c:pt>
                  <c:pt idx="3">
                    <c:v>1.264911064067352</c:v>
                  </c:pt>
                  <c:pt idx="4">
                    <c:v>1.0801234497346435</c:v>
                  </c:pt>
                </c:numCache>
              </c:numRef>
            </c:plus>
            <c:minus>
              <c:numRef>
                <c:f>List1!$AW$143:$AW$147</c:f>
                <c:numCache>
                  <c:formatCode>General</c:formatCode>
                  <c:ptCount val="5"/>
                  <c:pt idx="0">
                    <c:v>0.94868329805051343</c:v>
                  </c:pt>
                  <c:pt idx="1">
                    <c:v>0.94868329805051343</c:v>
                  </c:pt>
                  <c:pt idx="2">
                    <c:v>1.6865480854231354</c:v>
                  </c:pt>
                  <c:pt idx="3">
                    <c:v>1.264911064067352</c:v>
                  </c:pt>
                  <c:pt idx="4">
                    <c:v>1.0801234497346435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List1!$AS$143:$AS$147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List1!$AV$143:$AV$147</c:f>
              <c:numCache>
                <c:formatCode>General</c:formatCode>
                <c:ptCount val="5"/>
                <c:pt idx="0">
                  <c:v>3.7</c:v>
                </c:pt>
                <c:pt idx="1">
                  <c:v>3.7</c:v>
                </c:pt>
                <c:pt idx="2">
                  <c:v>3.2</c:v>
                </c:pt>
                <c:pt idx="3">
                  <c:v>3.6</c:v>
                </c:pt>
                <c:pt idx="4">
                  <c:v>3.5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C73-4586-985C-938F69D677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50683848"/>
        <c:axId val="850680248"/>
      </c:scatterChart>
      <c:valAx>
        <c:axId val="8506838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50680248"/>
        <c:crosses val="autoZero"/>
        <c:crossBetween val="midCat"/>
      </c:valAx>
      <c:valAx>
        <c:axId val="850680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506838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Udaljenost hitboxa po kašnjenju - kombinirano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0%</c:v>
          </c:tx>
          <c:spPr>
            <a:ln w="19050" cap="rnd">
              <a:solidFill>
                <a:schemeClr val="accent2">
                  <a:shade val="58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shade val="58000"/>
                </a:schemeClr>
              </a:solidFill>
              <a:ln w="9525">
                <a:solidFill>
                  <a:schemeClr val="accent2">
                    <a:shade val="58000"/>
                  </a:schemeClr>
                </a:solidFill>
              </a:ln>
              <a:effectLst/>
            </c:spPr>
          </c:marker>
          <c:xVal>
            <c:numRef>
              <c:f>List1!$D$143:$D$147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List1!$E$143:$E$147</c:f>
              <c:numCache>
                <c:formatCode>General</c:formatCode>
                <c:ptCount val="5"/>
                <c:pt idx="0">
                  <c:v>0.3075</c:v>
                </c:pt>
                <c:pt idx="1">
                  <c:v>0.84076000000000006</c:v>
                </c:pt>
                <c:pt idx="2">
                  <c:v>1.7431000000000005</c:v>
                </c:pt>
                <c:pt idx="3">
                  <c:v>2.7677999999999998</c:v>
                </c:pt>
                <c:pt idx="4">
                  <c:v>3.3024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014-40CA-93E5-C6EA6501DD7F}"/>
            </c:ext>
          </c:extLst>
        </c:ser>
        <c:ser>
          <c:idx val="1"/>
          <c:order val="1"/>
          <c:tx>
            <c:v>10%</c:v>
          </c:tx>
          <c:spPr>
            <a:ln w="19050" cap="rnd">
              <a:solidFill>
                <a:schemeClr val="accent2">
                  <a:shade val="8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shade val="86000"/>
                </a:schemeClr>
              </a:solidFill>
              <a:ln w="9525">
                <a:solidFill>
                  <a:schemeClr val="accent2">
                    <a:shade val="86000"/>
                  </a:schemeClr>
                </a:solidFill>
              </a:ln>
              <a:effectLst/>
            </c:spPr>
          </c:marker>
          <c:xVal>
            <c:numRef>
              <c:f>List1!$Q$143:$Q$147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List1!$R$143:$R$147</c:f>
              <c:numCache>
                <c:formatCode>General</c:formatCode>
                <c:ptCount val="5"/>
                <c:pt idx="0">
                  <c:v>0.24591000000000002</c:v>
                </c:pt>
                <c:pt idx="1">
                  <c:v>0.98330000000000006</c:v>
                </c:pt>
                <c:pt idx="2">
                  <c:v>1.6194999999999997</c:v>
                </c:pt>
                <c:pt idx="3">
                  <c:v>2.8088000000000002</c:v>
                </c:pt>
                <c:pt idx="4">
                  <c:v>3.2808999999999999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014-40CA-93E5-C6EA6501DD7F}"/>
            </c:ext>
          </c:extLst>
        </c:ser>
        <c:ser>
          <c:idx val="2"/>
          <c:order val="2"/>
          <c:tx>
            <c:v>20%</c:v>
          </c:tx>
          <c:spPr>
            <a:ln w="19050" cap="rnd">
              <a:solidFill>
                <a:schemeClr val="accent2">
                  <a:tint val="8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tint val="86000"/>
                </a:schemeClr>
              </a:solidFill>
              <a:ln w="9525">
                <a:solidFill>
                  <a:schemeClr val="accent2">
                    <a:tint val="86000"/>
                  </a:schemeClr>
                </a:solidFill>
              </a:ln>
              <a:effectLst/>
            </c:spPr>
          </c:marker>
          <c:xVal>
            <c:numRef>
              <c:f>List1!$AE$143:$AE$147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List1!$AF$143:$AF$147</c:f>
              <c:numCache>
                <c:formatCode>General</c:formatCode>
                <c:ptCount val="5"/>
                <c:pt idx="0">
                  <c:v>0.30743000000000004</c:v>
                </c:pt>
                <c:pt idx="1">
                  <c:v>1.2509000000000001</c:v>
                </c:pt>
                <c:pt idx="2">
                  <c:v>2.0099999999999998</c:v>
                </c:pt>
                <c:pt idx="3">
                  <c:v>3.2577000000000007</c:v>
                </c:pt>
                <c:pt idx="4">
                  <c:v>3.2978000000000001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014-40CA-93E5-C6EA6501DD7F}"/>
            </c:ext>
          </c:extLst>
        </c:ser>
        <c:ser>
          <c:idx val="3"/>
          <c:order val="3"/>
          <c:tx>
            <c:v>40%</c:v>
          </c:tx>
          <c:spPr>
            <a:ln w="19050" cap="rnd">
              <a:solidFill>
                <a:schemeClr val="accent2">
                  <a:tint val="58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tint val="58000"/>
                </a:schemeClr>
              </a:solidFill>
              <a:ln w="9525">
                <a:solidFill>
                  <a:schemeClr val="accent2">
                    <a:tint val="58000"/>
                  </a:schemeClr>
                </a:solidFill>
              </a:ln>
              <a:effectLst/>
            </c:spPr>
          </c:marker>
          <c:xVal>
            <c:numRef>
              <c:f>List1!$AS$143:$AS$147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List1!$AT$143:$AT$147</c:f>
              <c:numCache>
                <c:formatCode>General</c:formatCode>
                <c:ptCount val="5"/>
                <c:pt idx="0">
                  <c:v>0.44930000000000003</c:v>
                </c:pt>
                <c:pt idx="1">
                  <c:v>1.413</c:v>
                </c:pt>
                <c:pt idx="2">
                  <c:v>2.4210000000000003</c:v>
                </c:pt>
                <c:pt idx="3">
                  <c:v>3.3004000000000007</c:v>
                </c:pt>
                <c:pt idx="4">
                  <c:v>3.3212999999999999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6014-40CA-93E5-C6EA6501DD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65171760"/>
        <c:axId val="965171040"/>
      </c:scatterChart>
      <c:valAx>
        <c:axId val="9651717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65171040"/>
        <c:crosses val="autoZero"/>
        <c:crossBetween val="midCat"/>
      </c:valAx>
      <c:valAx>
        <c:axId val="965171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6517176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Udaljenost hitboxa ovisno o kašnjenju (PL: 10%)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List1!$S$58:$S$62</c:f>
                <c:numCache>
                  <c:formatCode>General</c:formatCode>
                  <c:ptCount val="5"/>
                  <c:pt idx="0">
                    <c:v>8.63671497477808E-2</c:v>
                  </c:pt>
                  <c:pt idx="1">
                    <c:v>0.16147779379496285</c:v>
                  </c:pt>
                  <c:pt idx="2">
                    <c:v>9.8046646494864262E-2</c:v>
                  </c:pt>
                  <c:pt idx="3">
                    <c:v>0.14351741706148424</c:v>
                  </c:pt>
                  <c:pt idx="4">
                    <c:v>0.11661570506011043</c:v>
                  </c:pt>
                </c:numCache>
              </c:numRef>
            </c:plus>
            <c:minus>
              <c:numRef>
                <c:f>List1!$S$58:$S$62</c:f>
                <c:numCache>
                  <c:formatCode>General</c:formatCode>
                  <c:ptCount val="5"/>
                  <c:pt idx="0">
                    <c:v>8.63671497477808E-2</c:v>
                  </c:pt>
                  <c:pt idx="1">
                    <c:v>0.16147779379496285</c:v>
                  </c:pt>
                  <c:pt idx="2">
                    <c:v>9.8046646494864262E-2</c:v>
                  </c:pt>
                  <c:pt idx="3">
                    <c:v>0.14351741706148424</c:v>
                  </c:pt>
                  <c:pt idx="4">
                    <c:v>0.11661570506011043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List1!$Q$58:$Q$62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List1!$R$58:$R$62</c:f>
              <c:numCache>
                <c:formatCode>General</c:formatCode>
                <c:ptCount val="5"/>
                <c:pt idx="0">
                  <c:v>0.24562999999999996</c:v>
                </c:pt>
                <c:pt idx="1">
                  <c:v>1.0645700000000002</c:v>
                </c:pt>
                <c:pt idx="2">
                  <c:v>1.9046400000000001</c:v>
                </c:pt>
                <c:pt idx="3">
                  <c:v>3.1739699999999997</c:v>
                </c:pt>
                <c:pt idx="4">
                  <c:v>3.2997599999999991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0F2-470C-B7BA-8723F4703F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7564048"/>
        <c:axId val="827566208"/>
      </c:scatterChart>
      <c:valAx>
        <c:axId val="827564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27566208"/>
        <c:crosses val="autoZero"/>
        <c:crossBetween val="midCat"/>
      </c:valAx>
      <c:valAx>
        <c:axId val="827566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275640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Udaljenost hitboxa ovisno o gubitku - kombinirano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20 ms</c:v>
          </c:tx>
          <c:spPr>
            <a:ln w="19050" cap="rnd">
              <a:solidFill>
                <a:schemeClr val="accent2">
                  <a:shade val="53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shade val="53000"/>
                </a:schemeClr>
              </a:solidFill>
              <a:ln w="9525">
                <a:solidFill>
                  <a:schemeClr val="accent2">
                    <a:shade val="53000"/>
                  </a:schemeClr>
                </a:solidFill>
              </a:ln>
              <a:effectLst/>
            </c:spPr>
          </c:marker>
          <c:xVal>
            <c:numRef>
              <c:f>List1!$D$187:$D$190</c:f>
              <c:numCache>
                <c:formatCode>0%</c:formatCode>
                <c:ptCount val="4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</c:numCache>
            </c:numRef>
          </c:xVal>
          <c:yVal>
            <c:numRef>
              <c:f>List1!$E$187:$E$190</c:f>
              <c:numCache>
                <c:formatCode>General</c:formatCode>
                <c:ptCount val="4"/>
                <c:pt idx="0">
                  <c:v>0.3075</c:v>
                </c:pt>
                <c:pt idx="1">
                  <c:v>0.24591000000000002</c:v>
                </c:pt>
                <c:pt idx="2">
                  <c:v>0.30743000000000004</c:v>
                </c:pt>
                <c:pt idx="3">
                  <c:v>0.44930000000000003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B8A-4CDA-B15F-10A77DF7316B}"/>
            </c:ext>
          </c:extLst>
        </c:ser>
        <c:ser>
          <c:idx val="1"/>
          <c:order val="1"/>
          <c:tx>
            <c:v>80 ms</c:v>
          </c:tx>
          <c:spPr>
            <a:ln w="19050" cap="rnd">
              <a:solidFill>
                <a:schemeClr val="accent2">
                  <a:shade val="7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shade val="76000"/>
                </a:schemeClr>
              </a:solidFill>
              <a:ln w="9525">
                <a:solidFill>
                  <a:schemeClr val="accent2">
                    <a:shade val="76000"/>
                  </a:schemeClr>
                </a:solidFill>
              </a:ln>
              <a:effectLst/>
            </c:spPr>
          </c:marker>
          <c:xVal>
            <c:numRef>
              <c:f>List1!$Q$187:$Q$190</c:f>
              <c:numCache>
                <c:formatCode>0%</c:formatCode>
                <c:ptCount val="4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</c:numCache>
            </c:numRef>
          </c:xVal>
          <c:yVal>
            <c:numRef>
              <c:f>List1!$R$187:$R$190</c:f>
              <c:numCache>
                <c:formatCode>General</c:formatCode>
                <c:ptCount val="4"/>
                <c:pt idx="0">
                  <c:v>0.84076000000000006</c:v>
                </c:pt>
                <c:pt idx="1">
                  <c:v>0.98330000000000006</c:v>
                </c:pt>
                <c:pt idx="2">
                  <c:v>1.2509000000000001</c:v>
                </c:pt>
                <c:pt idx="3">
                  <c:v>1.413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B8A-4CDA-B15F-10A77DF7316B}"/>
            </c:ext>
          </c:extLst>
        </c:ser>
        <c:ser>
          <c:idx val="2"/>
          <c:order val="2"/>
          <c:tx>
            <c:v>150 ms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List1!$AE$187:$AE$190</c:f>
              <c:numCache>
                <c:formatCode>0%</c:formatCode>
                <c:ptCount val="4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</c:numCache>
            </c:numRef>
          </c:xVal>
          <c:yVal>
            <c:numRef>
              <c:f>List1!$AF$187:$AF$190</c:f>
              <c:numCache>
                <c:formatCode>General</c:formatCode>
                <c:ptCount val="4"/>
                <c:pt idx="0">
                  <c:v>1.7431000000000005</c:v>
                </c:pt>
                <c:pt idx="1">
                  <c:v>1.6194999999999997</c:v>
                </c:pt>
                <c:pt idx="2">
                  <c:v>2.0099999999999998</c:v>
                </c:pt>
                <c:pt idx="3">
                  <c:v>2.4210000000000003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DB8A-4CDA-B15F-10A77DF7316B}"/>
            </c:ext>
          </c:extLst>
        </c:ser>
        <c:ser>
          <c:idx val="3"/>
          <c:order val="3"/>
          <c:tx>
            <c:v>250 ms</c:v>
          </c:tx>
          <c:spPr>
            <a:ln w="19050" cap="rnd">
              <a:solidFill>
                <a:schemeClr val="accent2">
                  <a:tint val="77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tint val="77000"/>
                </a:schemeClr>
              </a:solidFill>
              <a:ln w="9525">
                <a:solidFill>
                  <a:schemeClr val="accent2">
                    <a:tint val="77000"/>
                  </a:schemeClr>
                </a:solidFill>
              </a:ln>
              <a:effectLst/>
            </c:spPr>
          </c:marker>
          <c:xVal>
            <c:numRef>
              <c:f>List1!$AS$187:$AS$190</c:f>
              <c:numCache>
                <c:formatCode>0%</c:formatCode>
                <c:ptCount val="4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</c:numCache>
            </c:numRef>
          </c:xVal>
          <c:yVal>
            <c:numRef>
              <c:f>List1!$AT$187:$AT$190</c:f>
              <c:numCache>
                <c:formatCode>General</c:formatCode>
                <c:ptCount val="4"/>
                <c:pt idx="0">
                  <c:v>2.7677999999999998</c:v>
                </c:pt>
                <c:pt idx="1">
                  <c:v>2.8088000000000002</c:v>
                </c:pt>
                <c:pt idx="2">
                  <c:v>3.2577000000000007</c:v>
                </c:pt>
                <c:pt idx="3">
                  <c:v>3.3004000000000007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DB8A-4CDA-B15F-10A77DF7316B}"/>
            </c:ext>
          </c:extLst>
        </c:ser>
        <c:ser>
          <c:idx val="4"/>
          <c:order val="4"/>
          <c:tx>
            <c:v>300 ms</c:v>
          </c:tx>
          <c:spPr>
            <a:ln w="19050" cap="rnd">
              <a:solidFill>
                <a:schemeClr val="accent2">
                  <a:tint val="54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tint val="54000"/>
                </a:schemeClr>
              </a:solidFill>
              <a:ln w="9525">
                <a:solidFill>
                  <a:schemeClr val="accent2">
                    <a:tint val="54000"/>
                  </a:schemeClr>
                </a:solidFill>
              </a:ln>
              <a:effectLst/>
            </c:spPr>
          </c:marker>
          <c:xVal>
            <c:numRef>
              <c:f>List1!$BC$187:$BC$190</c:f>
              <c:numCache>
                <c:formatCode>0%</c:formatCode>
                <c:ptCount val="4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</c:numCache>
            </c:numRef>
          </c:xVal>
          <c:yVal>
            <c:numRef>
              <c:f>List1!$BD$187:$BD$190</c:f>
              <c:numCache>
                <c:formatCode>General</c:formatCode>
                <c:ptCount val="4"/>
                <c:pt idx="0">
                  <c:v>3.3024</c:v>
                </c:pt>
                <c:pt idx="1">
                  <c:v>3.2808999999999999</c:v>
                </c:pt>
                <c:pt idx="2">
                  <c:v>3.2978000000000001</c:v>
                </c:pt>
                <c:pt idx="3">
                  <c:v>3.3212999999999999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DB8A-4CDA-B15F-10A77DF731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08240728"/>
        <c:axId val="908241088"/>
      </c:scatterChart>
      <c:valAx>
        <c:axId val="9082407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08241088"/>
        <c:crosses val="autoZero"/>
        <c:crossBetween val="midCat"/>
      </c:valAx>
      <c:valAx>
        <c:axId val="908241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90824072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Udaljenost hitboxa ovisno o kašnjenju (PL: 20%)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List1!$AG$58:$AG$62</c:f>
                <c:numCache>
                  <c:formatCode>General</c:formatCode>
                  <c:ptCount val="5"/>
                  <c:pt idx="0">
                    <c:v>9.9013256688182949E-2</c:v>
                  </c:pt>
                  <c:pt idx="1">
                    <c:v>0.15231306064958358</c:v>
                  </c:pt>
                  <c:pt idx="2">
                    <c:v>0.16075460940341474</c:v>
                  </c:pt>
                  <c:pt idx="3">
                    <c:v>0.13808680401995127</c:v>
                  </c:pt>
                  <c:pt idx="4">
                    <c:v>0.1367660207962651</c:v>
                  </c:pt>
                </c:numCache>
              </c:numRef>
            </c:plus>
            <c:minus>
              <c:numRef>
                <c:f>List1!$AG$58:$AG$62</c:f>
                <c:numCache>
                  <c:formatCode>General</c:formatCode>
                  <c:ptCount val="5"/>
                  <c:pt idx="0">
                    <c:v>9.9013256688182949E-2</c:v>
                  </c:pt>
                  <c:pt idx="1">
                    <c:v>0.15231306064958358</c:v>
                  </c:pt>
                  <c:pt idx="2">
                    <c:v>0.16075460940341474</c:v>
                  </c:pt>
                  <c:pt idx="3">
                    <c:v>0.13808680401995127</c:v>
                  </c:pt>
                  <c:pt idx="4">
                    <c:v>0.1367660207962651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List1!$AE$58:$AE$62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List1!$AF$58:$AF$62</c:f>
              <c:numCache>
                <c:formatCode>General</c:formatCode>
                <c:ptCount val="5"/>
                <c:pt idx="0">
                  <c:v>0.26615</c:v>
                </c:pt>
                <c:pt idx="1">
                  <c:v>1.2029800000000002</c:v>
                </c:pt>
                <c:pt idx="2">
                  <c:v>2.0883999999999996</c:v>
                </c:pt>
                <c:pt idx="3">
                  <c:v>3.2176099999999996</c:v>
                </c:pt>
                <c:pt idx="4">
                  <c:v>3.3404999999999996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8B8-4305-8B1D-864FB280CB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44398232"/>
        <c:axId val="844399672"/>
      </c:scatterChart>
      <c:valAx>
        <c:axId val="8443982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44399672"/>
        <c:crosses val="autoZero"/>
        <c:crossBetween val="midCat"/>
      </c:valAx>
      <c:valAx>
        <c:axId val="844399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443982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Udaljenost hitboxa ovisno o kašnjenju (PL: 40%)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List1!$AU$58:$AU$62</c:f>
                <c:numCache>
                  <c:formatCode>General</c:formatCode>
                  <c:ptCount val="5"/>
                  <c:pt idx="0">
                    <c:v>0.20366731287404308</c:v>
                  </c:pt>
                  <c:pt idx="1">
                    <c:v>0.24091615530903812</c:v>
                  </c:pt>
                  <c:pt idx="2">
                    <c:v>0.17454652356574996</c:v>
                  </c:pt>
                  <c:pt idx="3">
                    <c:v>0.11859342308914103</c:v>
                  </c:pt>
                  <c:pt idx="4">
                    <c:v>0.255724352466566</c:v>
                  </c:pt>
                </c:numCache>
              </c:numRef>
            </c:plus>
            <c:minus>
              <c:numRef>
                <c:f>List1!$AU$58:$AU$62</c:f>
                <c:numCache>
                  <c:formatCode>General</c:formatCode>
                  <c:ptCount val="5"/>
                  <c:pt idx="0">
                    <c:v>0.20366731287404308</c:v>
                  </c:pt>
                  <c:pt idx="1">
                    <c:v>0.24091615530903812</c:v>
                  </c:pt>
                  <c:pt idx="2">
                    <c:v>0.17454652356574996</c:v>
                  </c:pt>
                  <c:pt idx="3">
                    <c:v>0.11859342308914103</c:v>
                  </c:pt>
                  <c:pt idx="4">
                    <c:v>0.255724352466566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List1!$AS$58:$AS$62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List1!$AT$58:$AT$62</c:f>
              <c:numCache>
                <c:formatCode>General</c:formatCode>
                <c:ptCount val="5"/>
                <c:pt idx="0">
                  <c:v>0.42980999999999997</c:v>
                </c:pt>
                <c:pt idx="1">
                  <c:v>1.5563500000000001</c:v>
                </c:pt>
                <c:pt idx="2">
                  <c:v>2.3566000000000003</c:v>
                </c:pt>
                <c:pt idx="3">
                  <c:v>3.2578000000000005</c:v>
                </c:pt>
                <c:pt idx="4">
                  <c:v>3.4824999999999995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541-4DE7-B8BF-82C8B7B459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1729336"/>
        <c:axId val="361727896"/>
      </c:scatterChart>
      <c:valAx>
        <c:axId val="3617293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361727896"/>
        <c:crosses val="autoZero"/>
        <c:crossBetween val="midCat"/>
      </c:valAx>
      <c:valAx>
        <c:axId val="361727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3617293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/>
              <a:t>Gubitak posade ovisno</a:t>
            </a:r>
            <a:r>
              <a:rPr lang="hr-HR" baseline="0"/>
              <a:t> o kašnjenju (PL: 0%)</a:t>
            </a:r>
            <a:endParaRPr lang="hr-H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List1!$H$58:$H$62</c:f>
                <c:numCache>
                  <c:formatCode>General</c:formatCode>
                  <c:ptCount val="5"/>
                  <c:pt idx="0">
                    <c:v>1.1972189997378646</c:v>
                  </c:pt>
                  <c:pt idx="1">
                    <c:v>1.2292725943057183</c:v>
                  </c:pt>
                  <c:pt idx="2">
                    <c:v>1.35400640077266</c:v>
                  </c:pt>
                  <c:pt idx="3">
                    <c:v>1.5238839267549951</c:v>
                  </c:pt>
                  <c:pt idx="4">
                    <c:v>1.2866839377079189</c:v>
                  </c:pt>
                </c:numCache>
              </c:numRef>
            </c:plus>
            <c:minus>
              <c:numRef>
                <c:f>List1!$H$58:$H$62</c:f>
                <c:numCache>
                  <c:formatCode>General</c:formatCode>
                  <c:ptCount val="5"/>
                  <c:pt idx="0">
                    <c:v>1.1972189997378646</c:v>
                  </c:pt>
                  <c:pt idx="1">
                    <c:v>1.2292725943057183</c:v>
                  </c:pt>
                  <c:pt idx="2">
                    <c:v>1.35400640077266</c:v>
                  </c:pt>
                  <c:pt idx="3">
                    <c:v>1.5238839267549951</c:v>
                  </c:pt>
                  <c:pt idx="4">
                    <c:v>1.2866839377079189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List1!$D$58:$D$62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List1!$G$58:$G$62</c:f>
              <c:numCache>
                <c:formatCode>General</c:formatCode>
                <c:ptCount val="5"/>
                <c:pt idx="0">
                  <c:v>2.1</c:v>
                </c:pt>
                <c:pt idx="1">
                  <c:v>1.8</c:v>
                </c:pt>
                <c:pt idx="2">
                  <c:v>2.5</c:v>
                </c:pt>
                <c:pt idx="3">
                  <c:v>2.9</c:v>
                </c:pt>
                <c:pt idx="4">
                  <c:v>1.1000000000000001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EE1-48EE-9EEC-7F3E1622B6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2906168"/>
        <c:axId val="362906888"/>
      </c:scatterChart>
      <c:valAx>
        <c:axId val="3629061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362906888"/>
        <c:crosses val="autoZero"/>
        <c:crossBetween val="midCat"/>
      </c:valAx>
      <c:valAx>
        <c:axId val="362906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3629061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Gubitak posade ovisno o kašnjenju (PL: 10%)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List1!$U$58:$U$62</c:f>
                <c:numCache>
                  <c:formatCode>General</c:formatCode>
                  <c:ptCount val="5"/>
                  <c:pt idx="0">
                    <c:v>1.4491376746189439</c:v>
                  </c:pt>
                  <c:pt idx="1">
                    <c:v>1.429840705968481</c:v>
                  </c:pt>
                  <c:pt idx="2">
                    <c:v>1.1972189997378651</c:v>
                  </c:pt>
                  <c:pt idx="3">
                    <c:v>1.1972189997378651</c:v>
                  </c:pt>
                  <c:pt idx="4">
                    <c:v>1.2866839377079189</c:v>
                  </c:pt>
                </c:numCache>
              </c:numRef>
            </c:plus>
            <c:minus>
              <c:numRef>
                <c:f>List1!$U$58:$U$62</c:f>
                <c:numCache>
                  <c:formatCode>General</c:formatCode>
                  <c:ptCount val="5"/>
                  <c:pt idx="0">
                    <c:v>1.4491376746189439</c:v>
                  </c:pt>
                  <c:pt idx="1">
                    <c:v>1.429840705968481</c:v>
                  </c:pt>
                  <c:pt idx="2">
                    <c:v>1.1972189997378651</c:v>
                  </c:pt>
                  <c:pt idx="3">
                    <c:v>1.1972189997378651</c:v>
                  </c:pt>
                  <c:pt idx="4">
                    <c:v>1.2866839377079189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List1!$Q$58:$Q$62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List1!$T$58:$T$62</c:f>
              <c:numCache>
                <c:formatCode>General</c:formatCode>
                <c:ptCount val="5"/>
                <c:pt idx="0">
                  <c:v>3.1</c:v>
                </c:pt>
                <c:pt idx="1">
                  <c:v>2.4</c:v>
                </c:pt>
                <c:pt idx="2">
                  <c:v>2.9</c:v>
                </c:pt>
                <c:pt idx="3">
                  <c:v>2.9</c:v>
                </c:pt>
                <c:pt idx="4">
                  <c:v>1.9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AB6-4109-928E-1A5751453C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2904008"/>
        <c:axId val="362901848"/>
      </c:scatterChart>
      <c:valAx>
        <c:axId val="3629040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362901848"/>
        <c:crosses val="autoZero"/>
        <c:crossBetween val="midCat"/>
      </c:valAx>
      <c:valAx>
        <c:axId val="362901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3629040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Gubitak posade ovisno o kašnjenju (PL: 20%)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List1!$AI$58:$AI$62</c:f>
                <c:numCache>
                  <c:formatCode>General</c:formatCode>
                  <c:ptCount val="5"/>
                  <c:pt idx="0">
                    <c:v>1.494434118097326</c:v>
                  </c:pt>
                  <c:pt idx="1">
                    <c:v>1.1595018087284055</c:v>
                  </c:pt>
                  <c:pt idx="2">
                    <c:v>1.3165611772087664</c:v>
                  </c:pt>
                  <c:pt idx="3">
                    <c:v>0.8432740427115677</c:v>
                  </c:pt>
                  <c:pt idx="4">
                    <c:v>0.84327404271156781</c:v>
                  </c:pt>
                </c:numCache>
              </c:numRef>
            </c:plus>
            <c:minus>
              <c:numRef>
                <c:f>List1!$AI$58:$AI$62</c:f>
                <c:numCache>
                  <c:formatCode>General</c:formatCode>
                  <c:ptCount val="5"/>
                  <c:pt idx="0">
                    <c:v>1.494434118097326</c:v>
                  </c:pt>
                  <c:pt idx="1">
                    <c:v>1.1595018087284055</c:v>
                  </c:pt>
                  <c:pt idx="2">
                    <c:v>1.3165611772087664</c:v>
                  </c:pt>
                  <c:pt idx="3">
                    <c:v>0.8432740427115677</c:v>
                  </c:pt>
                  <c:pt idx="4">
                    <c:v>0.84327404271156781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List1!$AE$58:$AE$62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List1!$AH$58:$AH$62</c:f>
              <c:numCache>
                <c:formatCode>General</c:formatCode>
                <c:ptCount val="5"/>
                <c:pt idx="0">
                  <c:v>2.7</c:v>
                </c:pt>
                <c:pt idx="1">
                  <c:v>2.7</c:v>
                </c:pt>
                <c:pt idx="2">
                  <c:v>2.8</c:v>
                </c:pt>
                <c:pt idx="3">
                  <c:v>1.4</c:v>
                </c:pt>
                <c:pt idx="4">
                  <c:v>0.6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271-4F15-BF49-CB1CD65F60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42650640"/>
        <c:axId val="842653520"/>
      </c:scatterChart>
      <c:valAx>
        <c:axId val="8426506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42653520"/>
        <c:crosses val="autoZero"/>
        <c:crossBetween val="midCat"/>
      </c:valAx>
      <c:valAx>
        <c:axId val="842653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426506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Gubitak posade ovisno o kašnjenju (PL: 40%)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List1!$AW$58:$AW$62</c:f>
                <c:numCache>
                  <c:formatCode>General</c:formatCode>
                  <c:ptCount val="5"/>
                  <c:pt idx="0">
                    <c:v>1.1737877907772671</c:v>
                  </c:pt>
                  <c:pt idx="1">
                    <c:v>1.3165611772087666</c:v>
                  </c:pt>
                  <c:pt idx="2">
                    <c:v>1.3165611772087664</c:v>
                  </c:pt>
                  <c:pt idx="3">
                    <c:v>1.2692955176439846</c:v>
                  </c:pt>
                  <c:pt idx="4">
                    <c:v>0.94868329805051377</c:v>
                  </c:pt>
                </c:numCache>
              </c:numRef>
            </c:plus>
            <c:minus>
              <c:numRef>
                <c:f>List1!$AW$58:$AW$62</c:f>
                <c:numCache>
                  <c:formatCode>General</c:formatCode>
                  <c:ptCount val="5"/>
                  <c:pt idx="0">
                    <c:v>1.1737877907772671</c:v>
                  </c:pt>
                  <c:pt idx="1">
                    <c:v>1.3165611772087666</c:v>
                  </c:pt>
                  <c:pt idx="2">
                    <c:v>1.3165611772087664</c:v>
                  </c:pt>
                  <c:pt idx="3">
                    <c:v>1.2692955176439846</c:v>
                  </c:pt>
                  <c:pt idx="4">
                    <c:v>0.94868329805051377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List1!$AS$58:$AS$62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List1!$AV$58:$AV$62</c:f>
              <c:numCache>
                <c:formatCode>General</c:formatCode>
                <c:ptCount val="5"/>
                <c:pt idx="0">
                  <c:v>2.4</c:v>
                </c:pt>
                <c:pt idx="1">
                  <c:v>2.2000000000000002</c:v>
                </c:pt>
                <c:pt idx="2">
                  <c:v>2.8</c:v>
                </c:pt>
                <c:pt idx="3">
                  <c:v>1.5</c:v>
                </c:pt>
                <c:pt idx="4">
                  <c:v>0.7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735-41AF-BD1B-754008500D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47891800"/>
        <c:axId val="847892160"/>
      </c:scatterChart>
      <c:valAx>
        <c:axId val="8478918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&quot; ms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47892160"/>
        <c:crosses val="autoZero"/>
        <c:crossBetween val="midCat"/>
      </c:valAx>
      <c:valAx>
        <c:axId val="84789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47891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r-HR"/>
              <a:t>Udaljenost hitboxa po kašnjenju - kombinirano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0%</c:v>
          </c:tx>
          <c:spPr>
            <a:ln w="19050" cap="rnd">
              <a:solidFill>
                <a:schemeClr val="accent6">
                  <a:tint val="58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tint val="58000"/>
                </a:schemeClr>
              </a:solidFill>
              <a:ln w="9525">
                <a:solidFill>
                  <a:schemeClr val="accent6">
                    <a:tint val="58000"/>
                  </a:schemeClr>
                </a:solidFill>
              </a:ln>
              <a:effectLst/>
            </c:spPr>
          </c:marker>
          <c:xVal>
            <c:numRef>
              <c:f>List1!$D$58:$D$62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List1!$E$58:$E$62</c:f>
              <c:numCache>
                <c:formatCode>General</c:formatCode>
                <c:ptCount val="5"/>
                <c:pt idx="0">
                  <c:v>0.22509000000000001</c:v>
                </c:pt>
                <c:pt idx="1">
                  <c:v>1.0237500000000002</c:v>
                </c:pt>
                <c:pt idx="2">
                  <c:v>1.8438000000000003</c:v>
                </c:pt>
                <c:pt idx="3">
                  <c:v>3.2788899999999996</c:v>
                </c:pt>
                <c:pt idx="4">
                  <c:v>3.2803499999999999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0A2-48EC-B53E-06A8A6A2E323}"/>
            </c:ext>
          </c:extLst>
        </c:ser>
        <c:ser>
          <c:idx val="1"/>
          <c:order val="1"/>
          <c:tx>
            <c:v>10%</c:v>
          </c:tx>
          <c:spPr>
            <a:ln w="19050" cap="rnd">
              <a:solidFill>
                <a:schemeClr val="accent6">
                  <a:tint val="8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tint val="86000"/>
                </a:schemeClr>
              </a:solidFill>
              <a:ln w="9525">
                <a:solidFill>
                  <a:schemeClr val="accent6">
                    <a:tint val="86000"/>
                  </a:schemeClr>
                </a:solidFill>
              </a:ln>
              <a:effectLst/>
            </c:spPr>
          </c:marker>
          <c:xVal>
            <c:numRef>
              <c:f>List1!$Q$58:$Q$62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List1!$R$58:$R$62</c:f>
              <c:numCache>
                <c:formatCode>General</c:formatCode>
                <c:ptCount val="5"/>
                <c:pt idx="0">
                  <c:v>0.24562999999999996</c:v>
                </c:pt>
                <c:pt idx="1">
                  <c:v>1.0645700000000002</c:v>
                </c:pt>
                <c:pt idx="2">
                  <c:v>1.9046400000000001</c:v>
                </c:pt>
                <c:pt idx="3">
                  <c:v>3.1739699999999997</c:v>
                </c:pt>
                <c:pt idx="4">
                  <c:v>3.2997599999999991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0A2-48EC-B53E-06A8A6A2E323}"/>
            </c:ext>
          </c:extLst>
        </c:ser>
        <c:ser>
          <c:idx val="2"/>
          <c:order val="2"/>
          <c:tx>
            <c:v>20%</c:v>
          </c:tx>
          <c:spPr>
            <a:ln w="19050" cap="rnd">
              <a:solidFill>
                <a:schemeClr val="accent6">
                  <a:shade val="86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shade val="86000"/>
                </a:schemeClr>
              </a:solidFill>
              <a:ln w="9525">
                <a:solidFill>
                  <a:schemeClr val="accent6">
                    <a:shade val="86000"/>
                  </a:schemeClr>
                </a:solidFill>
              </a:ln>
              <a:effectLst/>
            </c:spPr>
          </c:marker>
          <c:xVal>
            <c:numRef>
              <c:f>List1!$AE$58:$AE$62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List1!$AF$58:$AF$62</c:f>
              <c:numCache>
                <c:formatCode>General</c:formatCode>
                <c:ptCount val="5"/>
                <c:pt idx="0">
                  <c:v>0.26615</c:v>
                </c:pt>
                <c:pt idx="1">
                  <c:v>1.2029800000000002</c:v>
                </c:pt>
                <c:pt idx="2">
                  <c:v>2.0883999999999996</c:v>
                </c:pt>
                <c:pt idx="3">
                  <c:v>3.2176099999999996</c:v>
                </c:pt>
                <c:pt idx="4">
                  <c:v>3.3404999999999996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0A2-48EC-B53E-06A8A6A2E323}"/>
            </c:ext>
          </c:extLst>
        </c:ser>
        <c:ser>
          <c:idx val="3"/>
          <c:order val="3"/>
          <c:tx>
            <c:v>40%</c:v>
          </c:tx>
          <c:spPr>
            <a:ln w="19050" cap="rnd">
              <a:solidFill>
                <a:schemeClr val="accent6">
                  <a:shade val="58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shade val="58000"/>
                </a:schemeClr>
              </a:solidFill>
              <a:ln w="9525">
                <a:solidFill>
                  <a:schemeClr val="accent6">
                    <a:shade val="58000"/>
                  </a:schemeClr>
                </a:solidFill>
              </a:ln>
              <a:effectLst/>
            </c:spPr>
          </c:marker>
          <c:xVal>
            <c:numRef>
              <c:f>List1!$AS$58:$AS$62</c:f>
              <c:numCache>
                <c:formatCode>General</c:formatCode>
                <c:ptCount val="5"/>
                <c:pt idx="0">
                  <c:v>20</c:v>
                </c:pt>
                <c:pt idx="1">
                  <c:v>80</c:v>
                </c:pt>
                <c:pt idx="2">
                  <c:v>150</c:v>
                </c:pt>
                <c:pt idx="3">
                  <c:v>250</c:v>
                </c:pt>
                <c:pt idx="4">
                  <c:v>300</c:v>
                </c:pt>
              </c:numCache>
            </c:numRef>
          </c:xVal>
          <c:yVal>
            <c:numRef>
              <c:f>List1!$AT$58:$AT$62</c:f>
              <c:numCache>
                <c:formatCode>General</c:formatCode>
                <c:ptCount val="5"/>
                <c:pt idx="0">
                  <c:v>0.42980999999999997</c:v>
                </c:pt>
                <c:pt idx="1">
                  <c:v>1.5563500000000001</c:v>
                </c:pt>
                <c:pt idx="2">
                  <c:v>2.3566000000000003</c:v>
                </c:pt>
                <c:pt idx="3">
                  <c:v>3.2578000000000005</c:v>
                </c:pt>
                <c:pt idx="4">
                  <c:v>3.4824999999999995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0A2-48EC-B53E-06A8A6A2E3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84696152"/>
        <c:axId val="884698312"/>
      </c:scatterChart>
      <c:valAx>
        <c:axId val="8846961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84698312"/>
        <c:crosses val="autoZero"/>
        <c:crossBetween val="midCat"/>
      </c:valAx>
      <c:valAx>
        <c:axId val="884698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&quot; m&quot;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8846961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9464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431338"/>
            <a:ext cx="29464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418AF4CB-CA88-40FD-AFFB-CFC68DF3BD13}" type="slidenum">
              <a:rPr lang="hr-HR"/>
              <a:pPr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media/media2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5988" y="744538"/>
            <a:ext cx="49657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6463"/>
            <a:ext cx="543877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hr-HR" noProof="0"/>
              <a:t>Click to edit Master text styles</a:t>
            </a:r>
          </a:p>
          <a:p>
            <a:pPr lvl="1"/>
            <a:r>
              <a:rPr lang="hr-HR" noProof="0"/>
              <a:t>Second level</a:t>
            </a:r>
          </a:p>
          <a:p>
            <a:pPr lvl="2"/>
            <a:r>
              <a:rPr lang="hr-HR" noProof="0"/>
              <a:t>Third level</a:t>
            </a:r>
          </a:p>
          <a:p>
            <a:pPr lvl="3"/>
            <a:r>
              <a:rPr lang="hr-HR" noProof="0"/>
              <a:t>Fourth level</a:t>
            </a:r>
          </a:p>
          <a:p>
            <a:pPr lvl="4"/>
            <a:r>
              <a:rPr lang="hr-HR" noProof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9464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hr-HR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31338"/>
            <a:ext cx="294640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C188FD8E-D37B-4E17-A2BD-CD0CBCF5C0D2}" type="slidenum">
              <a:rPr lang="hr-HR"/>
              <a:pPr/>
              <a:t>‹#›</a:t>
            </a:fld>
            <a:endParaRPr lang="hr-H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N</a:t>
            </a:r>
            <a:r>
              <a:rPr lang="hr-HR" dirty="0"/>
              <a:t>apravite kopiju ove datoteke, imenujte ju </a:t>
            </a:r>
            <a:r>
              <a:rPr lang="es-ES" dirty="0"/>
              <a:t>(</a:t>
            </a:r>
            <a:r>
              <a:rPr lang="es-ES" dirty="0" err="1"/>
              <a:t>npr</a:t>
            </a:r>
            <a:r>
              <a:rPr lang="es-ES" dirty="0"/>
              <a:t>.</a:t>
            </a:r>
            <a:r>
              <a:rPr lang="es-ES" baseline="0" dirty="0"/>
              <a:t> </a:t>
            </a:r>
            <a:r>
              <a:rPr lang="hr-HR" i="1" baseline="0" dirty="0"/>
              <a:t>prezime-završni.ppt</a:t>
            </a:r>
            <a:r>
              <a:rPr lang="hr-HR" baseline="0" dirty="0"/>
              <a:t>  ili .pptx) </a:t>
            </a:r>
            <a:r>
              <a:rPr lang="hr-HR" dirty="0"/>
              <a:t>i u toj kopiji započnite s izradom vlastite prezentacije.</a:t>
            </a:r>
          </a:p>
          <a:p>
            <a:endParaRPr lang="hr-HR" dirty="0"/>
          </a:p>
          <a:p>
            <a:r>
              <a:rPr lang="hr-HR" dirty="0"/>
              <a:t>1. Unesite naslov svog</a:t>
            </a:r>
            <a:r>
              <a:rPr lang="hr-HR" baseline="0" dirty="0"/>
              <a:t> rada na odgovarajuće mjesto</a:t>
            </a:r>
            <a:r>
              <a:rPr lang="hr-HR" dirty="0"/>
              <a:t>. </a:t>
            </a:r>
          </a:p>
          <a:p>
            <a:r>
              <a:rPr lang="hr-HR" dirty="0"/>
              <a:t>2. Uredite</a:t>
            </a:r>
            <a:r>
              <a:rPr lang="hr-HR" baseline="0" dirty="0"/>
              <a:t> podnaslov, tako da sadrži vrstu rada i broj. (Npr. Završni rad br. 123)</a:t>
            </a:r>
          </a:p>
          <a:p>
            <a:r>
              <a:rPr lang="hr-HR" baseline="0" dirty="0"/>
              <a:t>3. Unesite svoje ime na odgovarajuće mjesto.</a:t>
            </a:r>
          </a:p>
          <a:p>
            <a:r>
              <a:rPr lang="hr-HR" baseline="0" dirty="0"/>
              <a:t>4. Unesite akademsku titulu i ime mentora/ice na odgovarajuće mjesto. Ako niste sigurni za titulu, provjerite na službenoj web stranici (www.fer.hr/ime.prezime).</a:t>
            </a:r>
          </a:p>
          <a:p>
            <a:r>
              <a:rPr lang="hr-HR" baseline="0" dirty="0"/>
              <a:t>5. Ažurirajte mjesec i godinu prema mjesecu i godini kada branite rad. </a:t>
            </a:r>
          </a:p>
          <a:p>
            <a:endParaRPr lang="hr-HR" baseline="0" dirty="0"/>
          </a:p>
          <a:p>
            <a:r>
              <a:rPr lang="hr-HR" baseline="0" dirty="0"/>
              <a:t>Predviđeno vrijeme izlaganja je </a:t>
            </a:r>
            <a:r>
              <a:rPr lang="hr-HR" b="1" baseline="0" dirty="0"/>
              <a:t>10 minuta</a:t>
            </a:r>
            <a:r>
              <a:rPr lang="hr-HR" baseline="0" dirty="0"/>
              <a:t>, a preporučeni </a:t>
            </a:r>
            <a:r>
              <a:rPr lang="hr-HR" b="1" baseline="0" dirty="0"/>
              <a:t>broj slajdova 10</a:t>
            </a:r>
            <a:r>
              <a:rPr lang="hr-HR" dirty="0"/>
              <a:t>, ne računajući naslovni slajd i (opcionalni)</a:t>
            </a:r>
            <a:r>
              <a:rPr lang="hr-HR" baseline="0" dirty="0"/>
              <a:t> slajd sa </a:t>
            </a:r>
            <a:r>
              <a:rPr lang="hr-HR" dirty="0"/>
              <a:t>sadržajem prezentacije.</a:t>
            </a:r>
          </a:p>
          <a:p>
            <a:endParaRPr lang="hr-H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88FD8E-D37B-4E17-A2BD-CD0CBCF5C0D2}" type="slidenum">
              <a:rPr lang="hr-HR" smtClean="0"/>
              <a:pPr/>
              <a:t>1</a:t>
            </a:fld>
            <a:endParaRPr lang="hr-H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Image Placeholder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sr-Latn-CS" dirty="0"/>
              <a:t>Slajd s prikazom sadržaja</a:t>
            </a:r>
            <a:r>
              <a:rPr lang="sr-Latn-CS" baseline="0" dirty="0"/>
              <a:t> – natuknice (otprilike) odgovaraju poglavljima. </a:t>
            </a:r>
            <a:r>
              <a:rPr lang="hr-HR" dirty="0"/>
              <a:t>Prezentacija treba pokrivati cijeli sadržaj pisanog rada, tj. i "teoretski" i praktični dio).</a:t>
            </a:r>
          </a:p>
          <a:p>
            <a:endParaRPr lang="hr-HR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r-HR" dirty="0"/>
              <a:t>Slajdovi trebaju sadržavati slike, izraze i kratke natuknice – one služe kao podsjetnik govorniku, a ne materijal za čitanje.</a:t>
            </a:r>
          </a:p>
          <a:p>
            <a:endParaRPr lang="hr-HR" dirty="0"/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8E607DB-E8F7-4546-BAA0-ACDD00AE721D}" type="slidenum">
              <a:rPr lang="hr-HR"/>
              <a:pPr/>
              <a:t>2</a:t>
            </a:fld>
            <a:endParaRPr lang="hr-H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hr-HR" dirty="0"/>
              <a:t>Okvirna</a:t>
            </a:r>
            <a:r>
              <a:rPr lang="hr-HR" baseline="0" dirty="0"/>
              <a:t> podjela prezentacije, odn. preporučenih 10 slajdova je:</a:t>
            </a:r>
          </a:p>
          <a:p>
            <a:endParaRPr lang="hr-HR" baseline="0" dirty="0"/>
          </a:p>
          <a:p>
            <a:r>
              <a:rPr lang="hr-HR" baseline="0" dirty="0"/>
              <a:t>(-)  Naslovni slajd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hr-HR" baseline="0" dirty="0"/>
              <a:t>(-)  Sadržaj</a:t>
            </a:r>
          </a:p>
          <a:p>
            <a:pPr marL="228600" indent="-228600">
              <a:buAutoNum type="arabicPeriod"/>
            </a:pPr>
            <a:r>
              <a:rPr lang="hr-HR" baseline="0" dirty="0"/>
              <a:t>Uvod</a:t>
            </a:r>
          </a:p>
          <a:p>
            <a:pPr marL="228600" indent="-228600">
              <a:buAutoNum type="arabicPeriod"/>
            </a:pPr>
            <a:r>
              <a:rPr lang="hr-HR" baseline="0" dirty="0"/>
              <a:t>Pregled literature </a:t>
            </a:r>
          </a:p>
          <a:p>
            <a:pPr marL="228600" indent="-228600">
              <a:buAutoNum type="arabicPeriod"/>
            </a:pPr>
            <a:r>
              <a:rPr lang="hr-HR" baseline="0" dirty="0"/>
              <a:t>(2+/-1 slajda) Model / Metodologija</a:t>
            </a:r>
          </a:p>
          <a:p>
            <a:pPr marL="228600" marR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hr-HR" baseline="0" dirty="0"/>
              <a:t>(2+/-1 slajda) Programska izvedba / Primjena metodologije/postupka</a:t>
            </a:r>
          </a:p>
          <a:p>
            <a:pPr marL="228600" marR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hr-HR" baseline="0" dirty="0"/>
              <a:t>(2+/-1 slajda) Rezultati i diskusija</a:t>
            </a:r>
          </a:p>
          <a:p>
            <a:pPr marL="228600" marR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hr-HR" baseline="0" dirty="0"/>
              <a:t>Zaključak</a:t>
            </a:r>
          </a:p>
          <a:p>
            <a:pPr marL="228600" indent="-228600">
              <a:buNone/>
            </a:pPr>
            <a:endParaRPr lang="hr-HR" baseline="0" dirty="0"/>
          </a:p>
          <a:p>
            <a:r>
              <a:rPr lang="hr-HR" baseline="0" dirty="0"/>
              <a:t>Značenja cjelina opisana su u dokumentu "</a:t>
            </a:r>
            <a:r>
              <a:rPr lang="hr-HR" b="0" i="1" dirty="0"/>
              <a:t>Savjeti za oblikovanje studentskih radova</a:t>
            </a:r>
            <a:r>
              <a:rPr lang="hr-HR" b="0" i="0" dirty="0"/>
              <a:t>"  (</a:t>
            </a:r>
            <a:r>
              <a:rPr lang="hr-HR" baseline="0" dirty="0"/>
              <a:t>https://www.fer.unizg.hr/zivot_na_fer-u/akademski_zivot/studiranje/pisanje_radova). U stvarnom dokumentu se obično ne koriste generički nazivi, nego nazivi prilagođeni temi. </a:t>
            </a:r>
            <a:r>
              <a:rPr lang="hr-HR" dirty="0"/>
              <a:t>Zadnji slajd</a:t>
            </a:r>
            <a:r>
              <a:rPr lang="hr-HR" baseline="0" dirty="0"/>
              <a:t> je "Zaključak" (a ne "Hvala na pažnji", "Pitanja?" i sl.). Obrana rada je ispit pred povjerenstvom, a o tijeku tog ispita brine predsjednik/ca povjerenstva za obranu rada.</a:t>
            </a:r>
            <a:endParaRPr lang="sr-Latn-CS" dirty="0"/>
          </a:p>
          <a:p>
            <a:pPr marL="228600" marR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hr-HR" baseline="0" dirty="0"/>
          </a:p>
          <a:p>
            <a:r>
              <a:rPr lang="hr-HR" dirty="0"/>
              <a:t>K</a:t>
            </a:r>
            <a:r>
              <a:rPr lang="hr-HR" baseline="0" dirty="0"/>
              <a:t>ada od dozvoljenih 10 oduzmemo 3 slajda za </a:t>
            </a:r>
            <a:r>
              <a:rPr lang="hr-HR" dirty="0"/>
              <a:t>Uvod, Pregled literature i</a:t>
            </a:r>
            <a:r>
              <a:rPr lang="hr-HR" baseline="0" dirty="0"/>
              <a:t> Zaključak, preostaje još 7 "sadržajnih" slajdova. Njihova podjela unutar c</a:t>
            </a:r>
            <a:r>
              <a:rPr lang="hr-HR" dirty="0"/>
              <a:t>jelina 3-4-5 ovisi o problemu koji se obrađuj</a:t>
            </a:r>
            <a:r>
              <a:rPr lang="hr-HR" baseline="0" dirty="0"/>
              <a:t>e u zadatku</a:t>
            </a:r>
            <a:r>
              <a:rPr lang="hr-HR" dirty="0"/>
              <a:t>. </a:t>
            </a:r>
          </a:p>
          <a:p>
            <a:r>
              <a:rPr lang="hr-HR" dirty="0"/>
              <a:t>U nekim se slučajevima</a:t>
            </a:r>
            <a:r>
              <a:rPr lang="hr-HR" baseline="0" dirty="0"/>
              <a:t> sadržaj može podijeliti ravnomjerno (broj slajdova po cjelinama: 2+2+3 ili 3+2+2 ili 2+3+2), ali to nije pravilo – nekada je naglasak rada zaista na jednoj od cjelina (npr. 3+1+3 ili 2+1+4).</a:t>
            </a:r>
          </a:p>
          <a:p>
            <a:r>
              <a:rPr lang="hr-HR" dirty="0"/>
              <a:t>Na primjer, ako rad</a:t>
            </a:r>
            <a:r>
              <a:rPr lang="hr-HR" baseline="0" dirty="0"/>
              <a:t> uključuje razvoj softvera, za očekivati je da će više prostora otići za specifikaciju, nego za izvedbu (tim više što se za prikaz praktičnog dijela može iskoristiti vrijeme za demonstraciju).</a:t>
            </a:r>
          </a:p>
          <a:p>
            <a:r>
              <a:rPr lang="hr-HR" baseline="0" dirty="0"/>
              <a:t>Ako pak, na primjer, rad opisuje rezultate mjerenja, onda je možda dovoljno ukratko opisati način i postavke mjerenja, a više prostora posvetiti rezultatima mjerenja i njihovoj interpretaciji.</a:t>
            </a:r>
          </a:p>
          <a:p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88FD8E-D37B-4E17-A2BD-CD0CBCF5C0D2}" type="slidenum">
              <a:rPr lang="hr-HR" smtClean="0"/>
              <a:pPr/>
              <a:t>3</a:t>
            </a:fld>
            <a:endParaRPr lang="hr-H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88FD8E-D37B-4E17-A2BD-CD0CBCF5C0D2}" type="slidenum">
              <a:rPr lang="hr-HR" smtClean="0"/>
              <a:pPr/>
              <a:t>14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702150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3"/>
          <p:cNvSpPr>
            <a:spLocks noChangeShapeType="1"/>
          </p:cNvSpPr>
          <p:nvPr userDrawn="1"/>
        </p:nvSpPr>
        <p:spPr bwMode="auto">
          <a:xfrm>
            <a:off x="323850" y="3502025"/>
            <a:ext cx="8280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hr-HR"/>
          </a:p>
        </p:txBody>
      </p:sp>
      <p:pic>
        <p:nvPicPr>
          <p:cNvPr id="5" name="Picture 3" descr="D:\Mislav\Uprava_FER-a\Organizacija\UNIZG_vizualni_identitet\UniZg-Logo-Sastavnica_mg2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885113" y="44450"/>
            <a:ext cx="1200150" cy="1214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9" descr="A picture containing drawing&#10;&#10;Description automatically generated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213" y="47625"/>
            <a:ext cx="2192337" cy="136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23528" y="2812832"/>
            <a:ext cx="8280920" cy="646331"/>
          </a:xfrm>
          <a:ln algn="ctr"/>
        </p:spPr>
        <p:txBody>
          <a:bodyPr/>
          <a:lstStyle>
            <a:lvl1pPr>
              <a:defRPr sz="36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hr-HR" dirty="0" err="1"/>
              <a:t>Click</a:t>
            </a:r>
            <a:r>
              <a:rPr lang="hr-HR" dirty="0"/>
              <a:t> to </a:t>
            </a:r>
            <a:r>
              <a:rPr lang="hr-HR" dirty="0" err="1"/>
              <a:t>edit</a:t>
            </a:r>
            <a:r>
              <a:rPr lang="hr-HR" dirty="0"/>
              <a:t> </a:t>
            </a:r>
            <a:r>
              <a:rPr lang="hr-HR" dirty="0" err="1"/>
              <a:t>Master</a:t>
            </a:r>
            <a:r>
              <a:rPr lang="hr-HR" dirty="0"/>
              <a:t> </a:t>
            </a:r>
            <a:r>
              <a:rPr lang="hr-HR"/>
              <a:t>title style</a:t>
            </a:r>
            <a:endParaRPr lang="hr-HR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23528" y="3573463"/>
            <a:ext cx="8280920" cy="369332"/>
          </a:xfrm>
          <a:ln algn="ctr"/>
        </p:spPr>
        <p:txBody>
          <a:bodyPr/>
          <a:lstStyle>
            <a:lvl1pPr marL="0" indent="0">
              <a:buFontTx/>
              <a:buNone/>
              <a:defRPr sz="1800"/>
            </a:lvl1pPr>
          </a:lstStyle>
          <a:p>
            <a:r>
              <a:rPr lang="hr-HR" dirty="0" err="1"/>
              <a:t>Click</a:t>
            </a:r>
            <a:r>
              <a:rPr lang="hr-HR" dirty="0"/>
              <a:t> to </a:t>
            </a:r>
            <a:r>
              <a:rPr lang="hr-HR" dirty="0" err="1"/>
              <a:t>edit</a:t>
            </a:r>
            <a:r>
              <a:rPr lang="hr-HR" dirty="0"/>
              <a:t> </a:t>
            </a:r>
            <a:r>
              <a:rPr lang="hr-HR" dirty="0" err="1"/>
              <a:t>Master</a:t>
            </a:r>
            <a:r>
              <a:rPr lang="hr-HR" dirty="0"/>
              <a:t> </a:t>
            </a:r>
            <a:r>
              <a:rPr lang="hr-HR" err="1"/>
              <a:t>subtitle</a:t>
            </a:r>
            <a:r>
              <a:rPr lang="hr-HR"/>
              <a:t> style</a:t>
            </a:r>
            <a:endParaRPr lang="hr-HR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5003800" y="6237288"/>
            <a:ext cx="3286125" cy="2873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D178A0-ECEE-4DF0-8CED-C7BBB513A5C6}" type="datetime1">
              <a:rPr lang="en-US"/>
              <a:pPr>
                <a:defRPr/>
              </a:pPr>
              <a:t>2/21/2024</a:t>
            </a:fld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179388" y="5876925"/>
            <a:ext cx="8785225" cy="288925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 algn="ctr"/>
        </p:spPr>
        <p:txBody>
          <a:bodyPr/>
          <a:lstStyle>
            <a:lvl1pPr>
              <a:defRPr/>
            </a:lvl1pPr>
          </a:lstStyle>
          <a:p>
            <a:fld id="{3B7981CE-2817-4345-8C8B-6EE218701C5C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180000"/>
            <a:ext cx="8928992" cy="584775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</a:t>
            </a:r>
            <a:r>
              <a:rPr lang="en-US" dirty="0"/>
              <a:t>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00000"/>
            <a:ext cx="8928992" cy="20005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rgbClr val="0070C0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0070C0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</a:t>
            </a:r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E769F5-A3C2-492F-8474-AC60558BDA58}" type="datetime1">
              <a:rPr lang="en-US"/>
              <a:pPr>
                <a:defRPr/>
              </a:pPr>
              <a:t>2/21/2024</a:t>
            </a:fld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4A50E1-266A-4366-8660-C52665CEC5F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07950" y="179388"/>
            <a:ext cx="8928100" cy="58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5921" dir="2700000" algn="ctr" rotWithShape="0">
              <a:srgbClr val="C0C0C0">
                <a:alpha val="50000"/>
              </a:srgbClr>
            </a:outerShdw>
          </a:effec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07950" y="900113"/>
            <a:ext cx="8928100" cy="2000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859338" y="6237288"/>
            <a:ext cx="3430587" cy="27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B6A33F2-6A7E-46E0-A70B-90540CD9300A}" type="datetime1">
              <a:rPr lang="en-US"/>
              <a:pPr>
                <a:defRPr/>
              </a:pPr>
              <a:t>2/21/2024</a:t>
            </a:fld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68313" y="5876925"/>
            <a:ext cx="8207375" cy="27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61375" y="6372225"/>
            <a:ext cx="647700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1"/>
            </a:lvl1pPr>
          </a:lstStyle>
          <a:p>
            <a:fld id="{D79757D7-FFD7-4526-ADE8-A671BCDA059A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31" name="Line 9"/>
          <p:cNvSpPr>
            <a:spLocks noChangeShapeType="1"/>
          </p:cNvSpPr>
          <p:nvPr userDrawn="1"/>
        </p:nvSpPr>
        <p:spPr bwMode="auto">
          <a:xfrm>
            <a:off x="107950" y="836613"/>
            <a:ext cx="89296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hr-H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7" r:id="rId1"/>
    <p:sldLayoutId id="2147484006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Tahom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70C0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0070C0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5F5F5F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5F5F5F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5F5F5F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rgbClr val="5F5F5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ebm"/><Relationship Id="rId1" Type="http://schemas.microsoft.com/office/2007/relationships/media" Target="../media/media2.webm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6.xml"/><Relationship Id="rId13" Type="http://schemas.openxmlformats.org/officeDocument/2006/relationships/chart" Target="../charts/chart11.xml"/><Relationship Id="rId18" Type="http://schemas.openxmlformats.org/officeDocument/2006/relationships/chart" Target="../charts/chart16.xml"/><Relationship Id="rId3" Type="http://schemas.openxmlformats.org/officeDocument/2006/relationships/chart" Target="../charts/chart1.xml"/><Relationship Id="rId21" Type="http://schemas.openxmlformats.org/officeDocument/2006/relationships/chart" Target="../charts/chart19.xml"/><Relationship Id="rId7" Type="http://schemas.openxmlformats.org/officeDocument/2006/relationships/chart" Target="../charts/chart5.xml"/><Relationship Id="rId12" Type="http://schemas.openxmlformats.org/officeDocument/2006/relationships/chart" Target="../charts/chart10.xml"/><Relationship Id="rId17" Type="http://schemas.openxmlformats.org/officeDocument/2006/relationships/chart" Target="../charts/chart15.xml"/><Relationship Id="rId2" Type="http://schemas.openxmlformats.org/officeDocument/2006/relationships/notesSlide" Target="../notesSlides/notesSlide4.xml"/><Relationship Id="rId16" Type="http://schemas.openxmlformats.org/officeDocument/2006/relationships/chart" Target="../charts/chart14.xml"/><Relationship Id="rId20" Type="http://schemas.openxmlformats.org/officeDocument/2006/relationships/chart" Target="../charts/chart18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11" Type="http://schemas.openxmlformats.org/officeDocument/2006/relationships/chart" Target="../charts/chart9.xml"/><Relationship Id="rId5" Type="http://schemas.openxmlformats.org/officeDocument/2006/relationships/chart" Target="../charts/chart3.xml"/><Relationship Id="rId15" Type="http://schemas.openxmlformats.org/officeDocument/2006/relationships/chart" Target="../charts/chart13.xml"/><Relationship Id="rId10" Type="http://schemas.openxmlformats.org/officeDocument/2006/relationships/chart" Target="../charts/chart8.xml"/><Relationship Id="rId19" Type="http://schemas.openxmlformats.org/officeDocument/2006/relationships/chart" Target="../charts/chart17.xml"/><Relationship Id="rId4" Type="http://schemas.openxmlformats.org/officeDocument/2006/relationships/chart" Target="../charts/chart2.xml"/><Relationship Id="rId9" Type="http://schemas.openxmlformats.org/officeDocument/2006/relationships/chart" Target="../charts/chart7.xml"/><Relationship Id="rId14" Type="http://schemas.openxmlformats.org/officeDocument/2006/relationships/chart" Target="../charts/chart12.xml"/><Relationship Id="rId22" Type="http://schemas.openxmlformats.org/officeDocument/2006/relationships/chart" Target="../charts/char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Rectangle 18"/>
          <p:cNvSpPr>
            <a:spLocks noGrp="1" noChangeArrowheads="1"/>
          </p:cNvSpPr>
          <p:nvPr>
            <p:ph type="ctrTitle"/>
          </p:nvPr>
        </p:nvSpPr>
        <p:spPr>
          <a:xfrm>
            <a:off x="395288" y="2381945"/>
            <a:ext cx="8064500" cy="1077218"/>
          </a:xfrm>
        </p:spPr>
        <p:txBody>
          <a:bodyPr/>
          <a:lstStyle/>
          <a:p>
            <a:pPr eaLnBrk="1" hangingPunct="1">
              <a:defRPr/>
            </a:pPr>
            <a:r>
              <a:rPr lang="hr-HR" sz="3200" dirty="0"/>
              <a:t>POSTUPCI KOMPENZACIJE KAŠNJENJA U UMREŽENIM IGRAMA</a:t>
            </a:r>
          </a:p>
        </p:txBody>
      </p:sp>
      <p:sp>
        <p:nvSpPr>
          <p:cNvPr id="5123" name="Rectangle 19"/>
          <p:cNvSpPr>
            <a:spLocks noGrp="1" noChangeArrowheads="1"/>
          </p:cNvSpPr>
          <p:nvPr>
            <p:ph type="subTitle" idx="1"/>
          </p:nvPr>
        </p:nvSpPr>
        <p:spPr>
          <a:xfrm>
            <a:off x="468312" y="3573463"/>
            <a:ext cx="8136135" cy="2363724"/>
          </a:xfrm>
          <a:ln/>
        </p:spPr>
        <p:txBody>
          <a:bodyPr/>
          <a:lstStyle/>
          <a:p>
            <a:pPr eaLnBrk="1" hangingPunct="1"/>
            <a:r>
              <a:rPr lang="hr-HR" dirty="0"/>
              <a:t>Diplomski rad br. 316</a:t>
            </a:r>
          </a:p>
          <a:p>
            <a:pPr eaLnBrk="1" hangingPunct="1"/>
            <a:endParaRPr lang="hr-HR" dirty="0"/>
          </a:p>
          <a:p>
            <a:pPr eaLnBrk="1" hangingPunct="1"/>
            <a:r>
              <a:rPr lang="hr-HR" dirty="0"/>
              <a:t>Student:		Adam Kolar</a:t>
            </a:r>
          </a:p>
          <a:p>
            <a:pPr eaLnBrk="1" hangingPunct="1"/>
            <a:endParaRPr lang="hr-HR" dirty="0"/>
          </a:p>
          <a:p>
            <a:pPr eaLnBrk="1" hangingPunct="1"/>
            <a:r>
              <a:rPr lang="hr-HR" dirty="0"/>
              <a:t>Mentorica:  	prof.</a:t>
            </a:r>
            <a:r>
              <a:rPr lang="en-US" dirty="0"/>
              <a:t> </a:t>
            </a:r>
            <a:r>
              <a:rPr lang="hr-HR" dirty="0"/>
              <a:t>dr. sc. Maja Matijašević</a:t>
            </a:r>
          </a:p>
          <a:p>
            <a:pPr eaLnBrk="1" hangingPunct="1"/>
            <a:endParaRPr lang="hr-HR" dirty="0"/>
          </a:p>
          <a:p>
            <a:pPr eaLnBrk="1" hangingPunct="1"/>
            <a:r>
              <a:rPr lang="hr-HR" dirty="0"/>
              <a:t>23. veljače 2024.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32E95-8B25-9BD6-2A47-C4D2F34B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Simulacija štete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598AA-B84F-EA16-6B0E-26061CDAC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900000"/>
            <a:ext cx="8928992" cy="1040285"/>
          </a:xfrm>
        </p:spPr>
        <p:txBody>
          <a:bodyPr/>
          <a:lstStyle/>
          <a:p>
            <a:r>
              <a:rPr lang="hr-HR" dirty="0" err="1"/>
              <a:t>DoubleRaycastAll</a:t>
            </a:r>
            <a:endParaRPr lang="hr-HR" dirty="0"/>
          </a:p>
          <a:p>
            <a:r>
              <a:rPr lang="hr-HR" dirty="0"/>
              <a:t>Simulator štete s gelerima – stablo zraka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142051-19AB-6A8E-811B-01AEFC901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10DBC227-8A89-3A69-9A28-45918CD0AA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214" y="2412626"/>
            <a:ext cx="6199571" cy="348725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green and blue objects with red dots&#10;&#10;Description automatically generated">
            <a:extLst>
              <a:ext uri="{FF2B5EF4-FFF2-40B4-BE49-F238E27FC236}">
                <a16:creationId xmlns:a16="http://schemas.microsoft.com/office/drawing/2014/main" id="{50C73420-1ADF-9993-8035-25A367699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213" y="2412626"/>
            <a:ext cx="6199571" cy="348725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green and blue objects with red dots&#10;&#10;Description automatically generated">
            <a:extLst>
              <a:ext uri="{FF2B5EF4-FFF2-40B4-BE49-F238E27FC236}">
                <a16:creationId xmlns:a16="http://schemas.microsoft.com/office/drawing/2014/main" id="{B67472C5-9696-7EBD-F882-D5E23F624F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211" y="2412626"/>
            <a:ext cx="6199571" cy="348725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green and red triangle with red arrows&#10;&#10;Description automatically generated with medium confidence">
            <a:extLst>
              <a:ext uri="{FF2B5EF4-FFF2-40B4-BE49-F238E27FC236}">
                <a16:creationId xmlns:a16="http://schemas.microsoft.com/office/drawing/2014/main" id="{99A71BF1-D4E3-1FEA-4279-1053A60345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208" y="2413767"/>
            <a:ext cx="6197543" cy="34861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Slika 1" descr="Slika na kojoj se prikazuje model napravljen u omjeru&#10;&#10;Opis je automatski generiran">
            <a:extLst>
              <a:ext uri="{FF2B5EF4-FFF2-40B4-BE49-F238E27FC236}">
                <a16:creationId xmlns:a16="http://schemas.microsoft.com/office/drawing/2014/main" id="{B8B983B9-0167-9170-DECF-925BB3843E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7545" y="2852936"/>
            <a:ext cx="6846868" cy="266429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0594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CA479-51D4-61ED-BC15-85FDAF8C3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Hipoteza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BF758F5-C92A-9AC6-F2FF-1EEEF9DB2B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7504" y="900000"/>
                <a:ext cx="8928992" cy="5246373"/>
              </a:xfrm>
            </p:spPr>
            <p:txBody>
              <a:bodyPr/>
              <a:lstStyle/>
              <a:p>
                <a:r>
                  <a:rPr lang="hr-HR" dirty="0"/>
                  <a:t>Objektivna analiza</a:t>
                </a:r>
              </a:p>
              <a:p>
                <a:r>
                  <a:rPr lang="hr-HR" dirty="0"/>
                  <a:t>Slična analiza </a:t>
                </a:r>
                <a:r>
                  <a:rPr lang="hr-HR" dirty="0">
                    <a:effectLst/>
                    <a:ea typeface="Times New Roman" panose="02020603050405020304" pitchFamily="18" charset="0"/>
                  </a:rPr>
                  <a:t>[8]</a:t>
                </a:r>
              </a:p>
              <a:p>
                <a:r>
                  <a:rPr lang="hr-HR" dirty="0">
                    <a:effectLst/>
                    <a:ea typeface="Times New Roman" panose="02020603050405020304" pitchFamily="18" charset="0"/>
                  </a:rPr>
                  <a:t>Kri</a:t>
                </a:r>
                <a:r>
                  <a:rPr lang="hr-HR" dirty="0">
                    <a:ea typeface="Times New Roman" panose="02020603050405020304" pitchFamily="18" charset="0"/>
                  </a:rPr>
                  <a:t>terij uspjeha: ako je tenk pogođen -&gt; uspjeh</a:t>
                </a:r>
              </a:p>
              <a:p>
                <a:r>
                  <a:rPr lang="hr-HR" dirty="0">
                    <a:effectLst/>
                    <a:ea typeface="Times New Roman" panose="02020603050405020304" pitchFamily="18" charset="0"/>
                  </a:rPr>
                  <a:t>Mjeri se:</a:t>
                </a:r>
              </a:p>
              <a:p>
                <a:pPr lvl="1"/>
                <a:r>
                  <a:rPr lang="hr-HR" dirty="0">
                    <a:ea typeface="Times New Roman" panose="02020603050405020304" pitchFamily="18" charset="0"/>
                  </a:rPr>
                  <a:t>Udaljenost tenka od njegovog kompenziranog </a:t>
                </a:r>
                <a:r>
                  <a:rPr lang="hr-HR" dirty="0" err="1">
                    <a:ea typeface="Times New Roman" panose="02020603050405020304" pitchFamily="18" charset="0"/>
                  </a:rPr>
                  <a:t>sudarača</a:t>
                </a:r>
                <a:endParaRPr lang="hr-HR" dirty="0">
                  <a:ea typeface="Times New Roman" panose="02020603050405020304" pitchFamily="18" charset="0"/>
                </a:endParaRPr>
              </a:p>
              <a:p>
                <a:pPr lvl="1"/>
                <a:r>
                  <a:rPr lang="hr-HR" dirty="0">
                    <a:effectLst/>
                    <a:ea typeface="Times New Roman" panose="02020603050405020304" pitchFamily="18" charset="0"/>
                  </a:rPr>
                  <a:t>Šteta napravljena na</a:t>
                </a:r>
                <a:r>
                  <a:rPr lang="hr-HR" dirty="0">
                    <a:ea typeface="Times New Roman" panose="02020603050405020304" pitchFamily="18" charset="0"/>
                  </a:rPr>
                  <a:t>d tenkom</a:t>
                </a:r>
              </a:p>
              <a:p>
                <a14:m>
                  <m:oMath xmlns:m="http://schemas.openxmlformats.org/officeDocument/2006/math">
                    <m:r>
                      <a:rPr lang="hr-HR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𝑑𝑖𝑠𝑡𝑎𝑛𝑐𝑒</m:t>
                    </m:r>
                    <m:d>
                      <m:dPr>
                        <m:ctrlPr>
                          <a:rPr lang="hr-HR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hr-HR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hr-HR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hr-HR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𝑜</m:t>
                            </m:r>
                          </m:sub>
                        </m:sSub>
                        <m:r>
                          <a:rPr lang="hr-HR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hr-HR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hr-HR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hr-HR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 ~ </m:t>
                    </m:r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𝑙𝑎𝑡</m:t>
                    </m:r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, </m:t>
                    </m:r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𝑙𝑎𝑡</m:t>
                    </m:r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&lt;</m:t>
                    </m:r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𝑚𝑎𝑥𝑙𝑎𝑡</m:t>
                    </m:r>
                  </m:oMath>
                </a14:m>
                <a:endParaRPr lang="hr-HR" sz="24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hr-HR" sz="2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d>
                      <m:dPr>
                        <m:ctrlPr>
                          <a:rPr lang="hr-HR" sz="2400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hr-HR" sz="2400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r-HR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hr-HR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𝑜</m:t>
                            </m:r>
                          </m:sub>
                        </m:sSub>
                        <m:r>
                          <a:rPr lang="hr-HR" sz="2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hr-HR" sz="2400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r-HR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hr-HR" sz="2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≈ </m:t>
                    </m:r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𝑐𝑜𝑛𝑠𝑡</m:t>
                    </m:r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.  ∨ ∅, </m:t>
                    </m:r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𝑙𝑎𝑡</m:t>
                    </m:r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≥</m:t>
                    </m:r>
                    <m:r>
                      <a:rPr lang="hr-HR" sz="2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𝑚𝑎𝑥𝑙𝑎𝑡</m:t>
                    </m:r>
                  </m:oMath>
                </a14:m>
                <a:endParaRPr lang="hr-HR" sz="24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hr-HR" sz="20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𝑑𝑎𝑚𝑎𝑔𝑒</m:t>
                    </m:r>
                    <m:d>
                      <m:dPr>
                        <m:ctrlPr>
                          <a:rPr lang="hr-HR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hr-HR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  <m:r>
                          <a:rPr lang="hr-HR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hr-HR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d>
                    <m:r>
                      <a:rPr lang="hr-HR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≤</m:t>
                    </m:r>
                    <m:r>
                      <a:rPr lang="hr-HR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𝑑𝑎𝑚𝑎𝑔𝑒</m:t>
                    </m:r>
                    <m:d>
                      <m:dPr>
                        <m:ctrlPr>
                          <a:rPr lang="hr-HR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hr-HR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  <m:r>
                          <a:rPr lang="hr-HR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hr-HR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d>
                    <m:r>
                      <a:rPr lang="hr-HR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hr-HR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hr-HR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∈[</m:t>
                    </m:r>
                    <m:r>
                      <a:rPr lang="hr-HR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𝑚𝑎𝑥𝑙𝑎𝑡</m:t>
                    </m:r>
                    <m:r>
                      <a:rPr lang="hr-HR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+∞&gt;, </m:t>
                    </m:r>
                    <m:r>
                      <a:rPr lang="hr-HR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𝑏</m:t>
                    </m:r>
                    <m:r>
                      <a:rPr lang="hr-HR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∈[0, </m:t>
                    </m:r>
                    <m:r>
                      <a:rPr lang="hr-HR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𝑚𝑎𝑥𝑙𝑎𝑡</m:t>
                    </m:r>
                    <m:r>
                      <a:rPr lang="hr-HR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&gt;</m:t>
                    </m:r>
                  </m:oMath>
                </a14:m>
                <a:endParaRPr lang="hr-HR" sz="2000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hr-HR" sz="2800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U igri: </a:t>
                </a:r>
                <a14:m>
                  <m:oMath xmlns:m="http://schemas.openxmlformats.org/officeDocument/2006/math">
                    <m:r>
                      <a:rPr lang="hr-HR" sz="28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𝑚𝑎𝑥𝑙𝑎𝑡</m:t>
                    </m:r>
                    <m:r>
                      <a:rPr lang="hr-HR" sz="28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hr-HR" sz="28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hr-HR" sz="28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16</m:t>
                        </m:r>
                      </m:num>
                      <m:den>
                        <m:r>
                          <a:rPr lang="hr-HR" sz="2800" b="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60</m:t>
                        </m:r>
                      </m:den>
                    </m:f>
                    <m:r>
                      <a:rPr lang="hr-HR" sz="28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~267 </m:t>
                    </m:r>
                    <m:r>
                      <a:rPr lang="hr-HR" sz="2800" b="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𝑚𝑠</m:t>
                    </m:r>
                  </m:oMath>
                </a14:m>
                <a:endParaRPr lang="hr-HR" dirty="0">
                  <a:effectLst/>
                  <a:ea typeface="Times New Roman" panose="02020603050405020304" pitchFamily="18" charset="0"/>
                </a:endParaRPr>
              </a:p>
              <a:p>
                <a:endParaRPr lang="hr-HR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BF758F5-C92A-9AC6-F2FF-1EEEF9DB2B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7504" y="900000"/>
                <a:ext cx="8928992" cy="5246373"/>
              </a:xfrm>
              <a:blipFill>
                <a:blip r:embed="rId2"/>
                <a:stretch>
                  <a:fillRect l="-1434" t="-1279"/>
                </a:stretch>
              </a:blipFill>
            </p:spPr>
            <p:txBody>
              <a:bodyPr/>
              <a:lstStyle/>
              <a:p>
                <a:r>
                  <a:rPr lang="hr-H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2C76D0-9A06-DCAD-9E60-FD09359AE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737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3DBD9-1396-4FF7-8D4C-6E6B70D5C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Postupak mjerenja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3DD0F-761A-4BEE-E8EF-F433546EB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900000"/>
            <a:ext cx="8928992" cy="5459956"/>
          </a:xfrm>
        </p:spPr>
        <p:txBody>
          <a:bodyPr/>
          <a:lstStyle/>
          <a:p>
            <a:r>
              <a:rPr lang="hr-HR" dirty="0"/>
              <a:t>Mjeri se udaljenost kompenziranog </a:t>
            </a:r>
            <a:r>
              <a:rPr lang="hr-HR" dirty="0" err="1"/>
              <a:t>sudarača</a:t>
            </a:r>
            <a:r>
              <a:rPr lang="hr-HR" dirty="0"/>
              <a:t> i šteta nad tenkom s obzirom na razne:</a:t>
            </a:r>
          </a:p>
          <a:p>
            <a:pPr lvl="1"/>
            <a:r>
              <a:rPr lang="hr-HR" dirty="0" err="1"/>
              <a:t>Kuteve</a:t>
            </a:r>
            <a:r>
              <a:rPr lang="hr-HR" dirty="0"/>
              <a:t> gađanja (sprijeda i sa strane)</a:t>
            </a:r>
          </a:p>
          <a:p>
            <a:pPr lvl="1"/>
            <a:r>
              <a:rPr lang="hr-HR" dirty="0"/>
              <a:t>Gubitke paketa (0%, 10%, 20% i 40%)</a:t>
            </a:r>
          </a:p>
          <a:p>
            <a:pPr lvl="1"/>
            <a:r>
              <a:rPr lang="hr-HR" dirty="0"/>
              <a:t>Mrežna kašnjenja (20 ms, 80 ms, 150 ms, 250 ms, 350 ms)</a:t>
            </a:r>
          </a:p>
          <a:p>
            <a:pPr lvl="1"/>
            <a:r>
              <a:rPr lang="hr-HR" dirty="0"/>
              <a:t>Broj ponavljanja za gornje trojke (10 puta) – </a:t>
            </a:r>
            <a:r>
              <a:rPr lang="hr-HR" dirty="0" err="1"/>
              <a:t>avg</a:t>
            </a:r>
            <a:r>
              <a:rPr lang="hr-HR" dirty="0"/>
              <a:t>. i </a:t>
            </a:r>
            <a:r>
              <a:rPr lang="hr-HR" dirty="0" err="1"/>
              <a:t>std.dev</a:t>
            </a:r>
            <a:r>
              <a:rPr lang="hr-HR" dirty="0"/>
              <a:t>.</a:t>
            </a:r>
          </a:p>
          <a:p>
            <a:r>
              <a:rPr lang="hr-HR" dirty="0"/>
              <a:t>Ukupno 400 mjerenja</a:t>
            </a:r>
          </a:p>
          <a:p>
            <a:r>
              <a:rPr lang="hr-HR" dirty="0"/>
              <a:t>Sustav za mjerenje:</a:t>
            </a:r>
          </a:p>
          <a:p>
            <a:pPr lvl="1"/>
            <a:r>
              <a:rPr lang="hr-HR" dirty="0"/>
              <a:t>2 Klijenta</a:t>
            </a:r>
          </a:p>
          <a:p>
            <a:pPr lvl="1"/>
            <a:r>
              <a:rPr lang="hr-HR" dirty="0"/>
              <a:t>Poslužitelj - </a:t>
            </a:r>
            <a:r>
              <a:rPr lang="hr-HR" dirty="0" err="1"/>
              <a:t>Host</a:t>
            </a:r>
            <a:endParaRPr lang="hr-HR" dirty="0"/>
          </a:p>
          <a:p>
            <a:pPr lvl="1"/>
            <a:r>
              <a:rPr lang="hr-HR" dirty="0"/>
              <a:t>Sve na istom računalu</a:t>
            </a:r>
          </a:p>
          <a:p>
            <a:pPr lvl="1"/>
            <a:r>
              <a:rPr lang="hr-HR" dirty="0"/>
              <a:t>Simulirano mrežno kašnjenje</a:t>
            </a:r>
          </a:p>
          <a:p>
            <a:r>
              <a:rPr lang="hr-HR" dirty="0"/>
              <a:t>Algoritam mjerenja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9E9473-3434-03F2-C6EE-061F9F286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testings_fast">
            <a:hlinkClick r:id="" action="ppaction://media"/>
            <a:extLst>
              <a:ext uri="{FF2B5EF4-FFF2-40B4-BE49-F238E27FC236}">
                <a16:creationId xmlns:a16="http://schemas.microsoft.com/office/drawing/2014/main" id="{3C92AC53-2B7D-CFAE-9AD9-4791236FAE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570" y="1484784"/>
            <a:ext cx="8292860" cy="4664734"/>
          </a:xfrm>
          <a:prstGeom prst="rect">
            <a:avLst/>
          </a:prstGeom>
        </p:spPr>
      </p:pic>
      <p:pic>
        <p:nvPicPr>
          <p:cNvPr id="6" name="Slika 1" descr="Slika na kojoj se prikazuje tekst, snimka zaslona, dijagram, dizajn&#10;&#10;Opis je automatski generiran">
            <a:extLst>
              <a:ext uri="{FF2B5EF4-FFF2-40B4-BE49-F238E27FC236}">
                <a16:creationId xmlns:a16="http://schemas.microsoft.com/office/drawing/2014/main" id="{41E8E5F8-6CDF-AD52-3FDA-B1C6DE717F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2040" y="2205502"/>
            <a:ext cx="3566254" cy="392497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34659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7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3" dur="295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4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4749-9C89-5998-EA40-68EB4171D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Korišteni alati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BC18A-B4BE-2720-C1A1-DFD33AC75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900000"/>
            <a:ext cx="8928992" cy="3108543"/>
          </a:xfrm>
        </p:spPr>
        <p:txBody>
          <a:bodyPr/>
          <a:lstStyle/>
          <a:p>
            <a:r>
              <a:rPr lang="hr-HR" dirty="0"/>
              <a:t>Game Engine: Unity 2022.3.1f1</a:t>
            </a:r>
          </a:p>
          <a:p>
            <a:r>
              <a:rPr lang="hr-HR" dirty="0"/>
              <a:t>Mrežna biblioteka: </a:t>
            </a:r>
            <a:r>
              <a:rPr lang="hr-HR" dirty="0" err="1"/>
              <a:t>Photon</a:t>
            </a:r>
            <a:r>
              <a:rPr lang="hr-HR" dirty="0"/>
              <a:t> </a:t>
            </a:r>
            <a:r>
              <a:rPr lang="hr-HR" dirty="0" err="1"/>
              <a:t>Fusion</a:t>
            </a:r>
            <a:r>
              <a:rPr lang="hr-HR" dirty="0"/>
              <a:t> 1.1.8 F 725</a:t>
            </a:r>
          </a:p>
          <a:p>
            <a:r>
              <a:rPr lang="hr-HR" dirty="0"/>
              <a:t>Za mrežno kašnjenje: </a:t>
            </a:r>
            <a:r>
              <a:rPr lang="hr-HR" dirty="0" err="1"/>
              <a:t>Clumsy</a:t>
            </a:r>
            <a:r>
              <a:rPr lang="hr-HR" dirty="0"/>
              <a:t> </a:t>
            </a:r>
          </a:p>
          <a:p>
            <a:r>
              <a:rPr lang="hr-HR" dirty="0"/>
              <a:t>MS Excel – podaci i grafovi</a:t>
            </a:r>
          </a:p>
          <a:p>
            <a:r>
              <a:rPr lang="hr-HR" dirty="0"/>
              <a:t>Blender – 3D modeliranje</a:t>
            </a:r>
          </a:p>
          <a:p>
            <a:endParaRPr lang="hr-H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66403E-F9D5-4D00-4958-CBFDCA4BF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Slika 1" descr="Slika na kojoj se prikazuje tekst, elektronika, snimka zaslona, zaslon&#10;&#10;Opis je automatski generiran">
            <a:extLst>
              <a:ext uri="{FF2B5EF4-FFF2-40B4-BE49-F238E27FC236}">
                <a16:creationId xmlns:a16="http://schemas.microsoft.com/office/drawing/2014/main" id="{22F27E74-8CAD-692E-9478-21472665B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437" y="2708920"/>
            <a:ext cx="5191125" cy="338518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76870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ECD1AC6-53E1-40EF-8FA3-48C05E267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Rezultati</a:t>
            </a:r>
          </a:p>
        </p:txBody>
      </p:sp>
      <p:sp>
        <p:nvSpPr>
          <p:cNvPr id="4" name="Rezervirano mjesto broja slajda 3">
            <a:extLst>
              <a:ext uri="{FF2B5EF4-FFF2-40B4-BE49-F238E27FC236}">
                <a16:creationId xmlns:a16="http://schemas.microsoft.com/office/drawing/2014/main" id="{08C214AE-2906-415B-8099-4B291BCB5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63ED68A-AA61-FBF9-014D-B9DAC0CE30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7950" y="900113"/>
            <a:ext cx="8928100" cy="523220"/>
          </a:xfrm>
        </p:spPr>
        <p:txBody>
          <a:bodyPr/>
          <a:lstStyle/>
          <a:p>
            <a:r>
              <a:rPr lang="hr-HR" dirty="0"/>
              <a:t>Gađanje sa strane – nije bilo promašaja – hipoteza ✓</a:t>
            </a:r>
          </a:p>
        </p:txBody>
      </p:sp>
      <p:graphicFrame>
        <p:nvGraphicFramePr>
          <p:cNvPr id="7" name="Grafikon 1">
            <a:extLst>
              <a:ext uri="{FF2B5EF4-FFF2-40B4-BE49-F238E27FC236}">
                <a16:creationId xmlns:a16="http://schemas.microsoft.com/office/drawing/2014/main" id="{F9069DE8-818F-E66B-3133-12DBC22577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0585148"/>
              </p:ext>
            </p:extLst>
          </p:nvPr>
        </p:nvGraphicFramePr>
        <p:xfrm>
          <a:off x="2033860" y="1916832"/>
          <a:ext cx="5076279" cy="3600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Grafikon 1">
            <a:extLst>
              <a:ext uri="{FF2B5EF4-FFF2-40B4-BE49-F238E27FC236}">
                <a16:creationId xmlns:a16="http://schemas.microsoft.com/office/drawing/2014/main" id="{198C8E4D-651A-98E1-0B21-AD5BE279FE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5540904"/>
              </p:ext>
            </p:extLst>
          </p:nvPr>
        </p:nvGraphicFramePr>
        <p:xfrm>
          <a:off x="2033860" y="1916832"/>
          <a:ext cx="5076279" cy="3597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kon 1">
            <a:extLst>
              <a:ext uri="{FF2B5EF4-FFF2-40B4-BE49-F238E27FC236}">
                <a16:creationId xmlns:a16="http://schemas.microsoft.com/office/drawing/2014/main" id="{A19F7874-E990-86F4-EFB4-4F3BA197D6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4212022"/>
              </p:ext>
            </p:extLst>
          </p:nvPr>
        </p:nvGraphicFramePr>
        <p:xfrm>
          <a:off x="1907704" y="1916832"/>
          <a:ext cx="5328592" cy="4114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1" name="Grafikon 1">
            <a:extLst>
              <a:ext uri="{FF2B5EF4-FFF2-40B4-BE49-F238E27FC236}">
                <a16:creationId xmlns:a16="http://schemas.microsoft.com/office/drawing/2014/main" id="{CC6C19D4-E141-616E-1509-BAAC8DE089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8729188"/>
              </p:ext>
            </p:extLst>
          </p:nvPr>
        </p:nvGraphicFramePr>
        <p:xfrm>
          <a:off x="1942306" y="1916832"/>
          <a:ext cx="5167833" cy="3629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2" name="Grafikon 1">
            <a:extLst>
              <a:ext uri="{FF2B5EF4-FFF2-40B4-BE49-F238E27FC236}">
                <a16:creationId xmlns:a16="http://schemas.microsoft.com/office/drawing/2014/main" id="{C6C18BE6-F773-AF2A-69AE-0ABA79D0DE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5264381"/>
              </p:ext>
            </p:extLst>
          </p:nvPr>
        </p:nvGraphicFramePr>
        <p:xfrm>
          <a:off x="2285999" y="20574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3" name="Grafikon 1">
            <a:extLst>
              <a:ext uri="{FF2B5EF4-FFF2-40B4-BE49-F238E27FC236}">
                <a16:creationId xmlns:a16="http://schemas.microsoft.com/office/drawing/2014/main" id="{C4F3AE80-DA96-9769-1EB3-BF3DEFB6D6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8228067"/>
              </p:ext>
            </p:extLst>
          </p:nvPr>
        </p:nvGraphicFramePr>
        <p:xfrm>
          <a:off x="2123727" y="2057400"/>
          <a:ext cx="473427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5" name="Grafikon 1">
            <a:extLst>
              <a:ext uri="{FF2B5EF4-FFF2-40B4-BE49-F238E27FC236}">
                <a16:creationId xmlns:a16="http://schemas.microsoft.com/office/drawing/2014/main" id="{7A56CE80-B90C-1673-12E6-9CA5CFF3FC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4965225"/>
              </p:ext>
            </p:extLst>
          </p:nvPr>
        </p:nvGraphicFramePr>
        <p:xfrm>
          <a:off x="2061491" y="2057400"/>
          <a:ext cx="485874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16" name="Grafikon 1">
            <a:extLst>
              <a:ext uri="{FF2B5EF4-FFF2-40B4-BE49-F238E27FC236}">
                <a16:creationId xmlns:a16="http://schemas.microsoft.com/office/drawing/2014/main" id="{C6DD414B-7A65-FD43-82B6-C3B486C2C8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062660"/>
              </p:ext>
            </p:extLst>
          </p:nvPr>
        </p:nvGraphicFramePr>
        <p:xfrm>
          <a:off x="1942305" y="2057400"/>
          <a:ext cx="473427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17" name="Grafikon 1">
            <a:extLst>
              <a:ext uri="{FF2B5EF4-FFF2-40B4-BE49-F238E27FC236}">
                <a16:creationId xmlns:a16="http://schemas.microsoft.com/office/drawing/2014/main" id="{E1C7CB36-3F8C-F025-56E1-F8F8CD5373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8768509"/>
              </p:ext>
            </p:extLst>
          </p:nvPr>
        </p:nvGraphicFramePr>
        <p:xfrm>
          <a:off x="1942304" y="2057400"/>
          <a:ext cx="5399405" cy="35998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19" name="Grafikon 1">
            <a:extLst>
              <a:ext uri="{FF2B5EF4-FFF2-40B4-BE49-F238E27FC236}">
                <a16:creationId xmlns:a16="http://schemas.microsoft.com/office/drawing/2014/main" id="{501B407F-B596-207A-A94A-59140B4018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6686951"/>
              </p:ext>
            </p:extLst>
          </p:nvPr>
        </p:nvGraphicFramePr>
        <p:xfrm>
          <a:off x="1935161" y="2001721"/>
          <a:ext cx="5273675" cy="35998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EE934DA6-8767-3C57-4BFC-5D0DFCE539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50" y="1390437"/>
            <a:ext cx="89281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70C0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70C0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r>
              <a:rPr lang="hr-HR" kern="0" dirty="0"/>
              <a:t>Gađanje sprijeda – nije bilo promašaja </a:t>
            </a:r>
            <a:r>
              <a:rPr lang="hr-HR" dirty="0"/>
              <a:t>– hipoteza ✓</a:t>
            </a:r>
            <a:endParaRPr lang="hr-HR" kern="0" dirty="0"/>
          </a:p>
        </p:txBody>
      </p:sp>
      <p:graphicFrame>
        <p:nvGraphicFramePr>
          <p:cNvPr id="21" name="Grafikon 1">
            <a:extLst>
              <a:ext uri="{FF2B5EF4-FFF2-40B4-BE49-F238E27FC236}">
                <a16:creationId xmlns:a16="http://schemas.microsoft.com/office/drawing/2014/main" id="{9856DB81-3A88-D059-0404-0450CF689A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8325074"/>
              </p:ext>
            </p:extLst>
          </p:nvPr>
        </p:nvGraphicFramePr>
        <p:xfrm>
          <a:off x="2215447" y="2029978"/>
          <a:ext cx="4908977" cy="3543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graphicFrame>
        <p:nvGraphicFramePr>
          <p:cNvPr id="22" name="Grafikon 1">
            <a:extLst>
              <a:ext uri="{FF2B5EF4-FFF2-40B4-BE49-F238E27FC236}">
                <a16:creationId xmlns:a16="http://schemas.microsoft.com/office/drawing/2014/main" id="{FA47FA6E-E294-CB41-05D7-673359119F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5935610"/>
              </p:ext>
            </p:extLst>
          </p:nvPr>
        </p:nvGraphicFramePr>
        <p:xfrm>
          <a:off x="2070753" y="2031131"/>
          <a:ext cx="5073986" cy="35998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graphicFrame>
        <p:nvGraphicFramePr>
          <p:cNvPr id="23" name="Grafikon 1">
            <a:extLst>
              <a:ext uri="{FF2B5EF4-FFF2-40B4-BE49-F238E27FC236}">
                <a16:creationId xmlns:a16="http://schemas.microsoft.com/office/drawing/2014/main" id="{AC5DF0AC-61F2-AA38-AF2E-3075457A87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0099259"/>
              </p:ext>
            </p:extLst>
          </p:nvPr>
        </p:nvGraphicFramePr>
        <p:xfrm>
          <a:off x="2078289" y="2044265"/>
          <a:ext cx="5057245" cy="35998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5"/>
          </a:graphicData>
        </a:graphic>
      </p:graphicFrame>
      <p:graphicFrame>
        <p:nvGraphicFramePr>
          <p:cNvPr id="24" name="Grafikon 1">
            <a:extLst>
              <a:ext uri="{FF2B5EF4-FFF2-40B4-BE49-F238E27FC236}">
                <a16:creationId xmlns:a16="http://schemas.microsoft.com/office/drawing/2014/main" id="{628351EB-AE2C-AB59-F628-C05817A3A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4309949"/>
              </p:ext>
            </p:extLst>
          </p:nvPr>
        </p:nvGraphicFramePr>
        <p:xfrm>
          <a:off x="2067782" y="2037698"/>
          <a:ext cx="5094301" cy="35998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6"/>
          </a:graphicData>
        </a:graphic>
      </p:graphicFrame>
      <p:graphicFrame>
        <p:nvGraphicFramePr>
          <p:cNvPr id="25" name="Grafikon 1">
            <a:extLst>
              <a:ext uri="{FF2B5EF4-FFF2-40B4-BE49-F238E27FC236}">
                <a16:creationId xmlns:a16="http://schemas.microsoft.com/office/drawing/2014/main" id="{9AB9D185-8A02-CC29-3A70-607DDC3D59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5914920"/>
              </p:ext>
            </p:extLst>
          </p:nvPr>
        </p:nvGraphicFramePr>
        <p:xfrm>
          <a:off x="1977079" y="207111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7"/>
          </a:graphicData>
        </a:graphic>
      </p:graphicFrame>
      <p:graphicFrame>
        <p:nvGraphicFramePr>
          <p:cNvPr id="26" name="Grafikon 1">
            <a:extLst>
              <a:ext uri="{FF2B5EF4-FFF2-40B4-BE49-F238E27FC236}">
                <a16:creationId xmlns:a16="http://schemas.microsoft.com/office/drawing/2014/main" id="{67CE4174-0F8A-393E-C9C2-5256958D23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6423351"/>
              </p:ext>
            </p:extLst>
          </p:nvPr>
        </p:nvGraphicFramePr>
        <p:xfrm>
          <a:off x="1771398" y="20574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8"/>
          </a:graphicData>
        </a:graphic>
      </p:graphicFrame>
      <p:graphicFrame>
        <p:nvGraphicFramePr>
          <p:cNvPr id="27" name="Grafikon 1">
            <a:extLst>
              <a:ext uri="{FF2B5EF4-FFF2-40B4-BE49-F238E27FC236}">
                <a16:creationId xmlns:a16="http://schemas.microsoft.com/office/drawing/2014/main" id="{EC686EA7-0905-D48E-E458-332B70E464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2825110"/>
              </p:ext>
            </p:extLst>
          </p:nvPr>
        </p:nvGraphicFramePr>
        <p:xfrm>
          <a:off x="1778541" y="207891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9"/>
          </a:graphicData>
        </a:graphic>
      </p:graphicFrame>
      <p:graphicFrame>
        <p:nvGraphicFramePr>
          <p:cNvPr id="28" name="Grafikon 1">
            <a:extLst>
              <a:ext uri="{FF2B5EF4-FFF2-40B4-BE49-F238E27FC236}">
                <a16:creationId xmlns:a16="http://schemas.microsoft.com/office/drawing/2014/main" id="{C85957B8-CF69-3FBB-68C5-044D6D593A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7805785"/>
              </p:ext>
            </p:extLst>
          </p:nvPr>
        </p:nvGraphicFramePr>
        <p:xfrm>
          <a:off x="1771398" y="207111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0"/>
          </a:graphicData>
        </a:graphic>
      </p:graphicFrame>
      <p:graphicFrame>
        <p:nvGraphicFramePr>
          <p:cNvPr id="29" name="Grafikon 1">
            <a:extLst>
              <a:ext uri="{FF2B5EF4-FFF2-40B4-BE49-F238E27FC236}">
                <a16:creationId xmlns:a16="http://schemas.microsoft.com/office/drawing/2014/main" id="{CE0EF55B-1904-A31E-E186-EFF7A433C8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0570598"/>
              </p:ext>
            </p:extLst>
          </p:nvPr>
        </p:nvGraphicFramePr>
        <p:xfrm>
          <a:off x="1752948" y="2078917"/>
          <a:ext cx="5267325" cy="3486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1"/>
          </a:graphicData>
        </a:graphic>
      </p:graphicFrame>
      <p:graphicFrame>
        <p:nvGraphicFramePr>
          <p:cNvPr id="30" name="Grafikon 1">
            <a:extLst>
              <a:ext uri="{FF2B5EF4-FFF2-40B4-BE49-F238E27FC236}">
                <a16:creationId xmlns:a16="http://schemas.microsoft.com/office/drawing/2014/main" id="{0C938493-2FB3-97DD-60D6-98575A2888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3683525"/>
              </p:ext>
            </p:extLst>
          </p:nvPr>
        </p:nvGraphicFramePr>
        <p:xfrm>
          <a:off x="2001890" y="1921385"/>
          <a:ext cx="5170805" cy="3524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2"/>
          </a:graphicData>
        </a:graphic>
      </p:graphicFrame>
    </p:spTree>
    <p:extLst>
      <p:ext uri="{BB962C8B-B14F-4D97-AF65-F5344CB8AC3E}">
        <p14:creationId xmlns:p14="http://schemas.microsoft.com/office/powerpoint/2010/main" val="2202375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Graphic spid="7" grpId="0">
        <p:bldAsOne/>
      </p:bldGraphic>
      <p:bldGraphic spid="7" grpId="1">
        <p:bldAsOne/>
      </p:bldGraphic>
      <p:bldGraphic spid="8" grpId="0">
        <p:bldAsOne/>
      </p:bldGraphic>
      <p:bldGraphic spid="8" grpId="1">
        <p:bldAsOne/>
      </p:bldGraphic>
      <p:bldGraphic spid="10" grpId="0">
        <p:bldAsOne/>
      </p:bldGraphic>
      <p:bldGraphic spid="10" grpId="1">
        <p:bldAsOne/>
      </p:bldGraphic>
      <p:bldGraphic spid="11" grpId="0">
        <p:bldAsOne/>
      </p:bldGraphic>
      <p:bldGraphic spid="11" grpId="1">
        <p:bldAsOne/>
      </p:bldGraphic>
      <p:bldGraphic spid="12" grpId="0">
        <p:bldAsOne/>
      </p:bldGraphic>
      <p:bldGraphic spid="12" grpId="1">
        <p:bldAsOne/>
      </p:bldGraphic>
      <p:bldGraphic spid="13" grpId="0">
        <p:bldAsOne/>
      </p:bldGraphic>
      <p:bldGraphic spid="13" grpId="1">
        <p:bldAsOne/>
      </p:bldGraphic>
      <p:bldGraphic spid="15" grpId="0">
        <p:bldAsOne/>
      </p:bldGraphic>
      <p:bldGraphic spid="15" grpId="1">
        <p:bldAsOne/>
      </p:bldGraphic>
      <p:bldGraphic spid="16" grpId="0">
        <p:bldAsOne/>
      </p:bldGraphic>
      <p:bldGraphic spid="16" grpId="1">
        <p:bldAsOne/>
      </p:bldGraphic>
      <p:bldGraphic spid="17" grpId="0">
        <p:bldAsOne/>
      </p:bldGraphic>
      <p:bldGraphic spid="17" grpId="1">
        <p:bldAsOne/>
      </p:bldGraphic>
      <p:bldGraphic spid="19" grpId="0">
        <p:bldAsOne/>
      </p:bldGraphic>
      <p:bldGraphic spid="19" grpId="1">
        <p:bldAsOne/>
      </p:bldGraphic>
      <p:bldP spid="20" grpId="0" build="p"/>
      <p:bldGraphic spid="21" grpId="0">
        <p:bldAsOne/>
      </p:bldGraphic>
      <p:bldGraphic spid="21" grpId="1">
        <p:bldAsOne/>
      </p:bldGraphic>
      <p:bldGraphic spid="22" grpId="0">
        <p:bldAsOne/>
      </p:bldGraphic>
      <p:bldGraphic spid="22" grpId="1">
        <p:bldAsOne/>
      </p:bldGraphic>
      <p:bldGraphic spid="23" grpId="0">
        <p:bldAsOne/>
      </p:bldGraphic>
      <p:bldGraphic spid="23" grpId="1">
        <p:bldAsOne/>
      </p:bldGraphic>
      <p:bldGraphic spid="24" grpId="0">
        <p:bldAsOne/>
      </p:bldGraphic>
      <p:bldGraphic spid="24" grpId="1">
        <p:bldAsOne/>
      </p:bldGraphic>
      <p:bldGraphic spid="25" grpId="0">
        <p:bldAsOne/>
      </p:bldGraphic>
      <p:bldGraphic spid="25" grpId="1">
        <p:bldAsOne/>
      </p:bldGraphic>
      <p:bldGraphic spid="26" grpId="0">
        <p:bldAsOne/>
      </p:bldGraphic>
      <p:bldGraphic spid="26" grpId="1">
        <p:bldAsOne/>
      </p:bldGraphic>
      <p:bldGraphic spid="27" grpId="0">
        <p:bldAsOne/>
      </p:bldGraphic>
      <p:bldGraphic spid="27" grpId="1">
        <p:bldAsOne/>
      </p:bldGraphic>
      <p:bldGraphic spid="28" grpId="0">
        <p:bldAsOne/>
      </p:bldGraphic>
      <p:bldGraphic spid="28" grpId="1">
        <p:bldAsOne/>
      </p:bldGraphic>
      <p:bldGraphic spid="29" grpId="0">
        <p:bldAsOne/>
      </p:bldGraphic>
      <p:bldGraphic spid="29" grpId="1">
        <p:bldAsOne/>
      </p:bldGraphic>
      <p:bldGraphic spid="30" grpId="0">
        <p:bldAsOne/>
      </p:bldGraphic>
      <p:bldGraphic spid="30" grpId="1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 noChangeArrowheads="1"/>
          </p:cNvSpPr>
          <p:nvPr>
            <p:ph type="title"/>
          </p:nvPr>
        </p:nvSpPr>
        <p:spPr>
          <a:xfrm>
            <a:off x="107950" y="179388"/>
            <a:ext cx="8928100" cy="585787"/>
          </a:xfrm>
        </p:spPr>
        <p:txBody>
          <a:bodyPr/>
          <a:lstStyle/>
          <a:p>
            <a:r>
              <a:rPr lang="hr-HR"/>
              <a:t>Zaključak </a:t>
            </a:r>
            <a:endParaRPr lang="en-US"/>
          </a:p>
        </p:txBody>
      </p:sp>
      <p:sp>
        <p:nvSpPr>
          <p:cNvPr id="11267" name="Content Placeholder 2"/>
          <p:cNvSpPr>
            <a:spLocks noGrp="1" noChangeArrowheads="1"/>
          </p:cNvSpPr>
          <p:nvPr>
            <p:ph idx="1"/>
          </p:nvPr>
        </p:nvSpPr>
        <p:spPr>
          <a:xfrm>
            <a:off x="107950" y="900113"/>
            <a:ext cx="8928100" cy="2308324"/>
          </a:xfrm>
        </p:spPr>
        <p:txBody>
          <a:bodyPr/>
          <a:lstStyle/>
          <a:p>
            <a:r>
              <a:rPr lang="hr-HR" dirty="0"/>
              <a:t>Rezultat rada</a:t>
            </a:r>
          </a:p>
          <a:p>
            <a:pPr lvl="1"/>
            <a:r>
              <a:rPr lang="hr-HR" dirty="0"/>
              <a:t>Umrežena igra „Tank </a:t>
            </a:r>
            <a:r>
              <a:rPr lang="hr-HR" dirty="0" err="1"/>
              <a:t>Fight</a:t>
            </a:r>
            <a:r>
              <a:rPr lang="hr-HR" dirty="0"/>
              <a:t>”</a:t>
            </a:r>
          </a:p>
          <a:p>
            <a:pPr lvl="1"/>
            <a:r>
              <a:rPr lang="hr-HR" dirty="0"/>
              <a:t>Kompenzacija kašnjenja</a:t>
            </a:r>
          </a:p>
          <a:p>
            <a:pPr lvl="1"/>
            <a:r>
              <a:rPr lang="hr-HR" dirty="0"/>
              <a:t>Analiza tehnike premotavanja vremena</a:t>
            </a:r>
          </a:p>
          <a:p>
            <a:pPr lvl="2"/>
            <a:r>
              <a:rPr lang="hr-HR" dirty="0"/>
              <a:t>Tehnika radi uspješno za razne mrežne uvjete uz određene nedostatke</a:t>
            </a:r>
          </a:p>
        </p:txBody>
      </p:sp>
      <p:sp>
        <p:nvSpPr>
          <p:cNvPr id="11268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FD6E6ED-0411-442B-AD79-47C6A0951F60}" type="slidenum">
              <a:rPr lang="en-US"/>
              <a:pPr/>
              <a:t>15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54F24-ED45-A02C-026C-4ADCE52F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Literatura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01C87-8F15-D5CE-8C2E-00A597776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900000"/>
            <a:ext cx="8928992" cy="5466112"/>
          </a:xfrm>
        </p:spPr>
        <p:txBody>
          <a:bodyPr/>
          <a:lstStyle/>
          <a:p>
            <a:pPr marL="0" indent="0">
              <a:buNone/>
            </a:pPr>
            <a:r>
              <a:rPr lang="en-GB" sz="1800" dirty="0"/>
              <a:t>[1]	Radian Simulations LCC, „Gunner, HEAT, PC!“</a:t>
            </a:r>
            <a:endParaRPr lang="hr-HR" sz="1800" dirty="0"/>
          </a:p>
          <a:p>
            <a:pPr marL="0" indent="0">
              <a:buNone/>
            </a:pPr>
            <a:r>
              <a:rPr lang="hr-HR" sz="1800" dirty="0"/>
              <a:t>[2]	</a:t>
            </a:r>
            <a:r>
              <a:rPr lang="hr-HR" sz="1800" dirty="0" err="1"/>
              <a:t>Gaijin</a:t>
            </a:r>
            <a:r>
              <a:rPr lang="hr-HR" sz="1800" dirty="0"/>
              <a:t> </a:t>
            </a:r>
            <a:r>
              <a:rPr lang="hr-HR" sz="1800" dirty="0" err="1"/>
              <a:t>Entertainment</a:t>
            </a:r>
            <a:r>
              <a:rPr lang="hr-HR" sz="1800" dirty="0"/>
              <a:t>, „</a:t>
            </a:r>
            <a:r>
              <a:rPr lang="hr-HR" sz="1800" dirty="0" err="1"/>
              <a:t>War</a:t>
            </a:r>
            <a:r>
              <a:rPr lang="hr-HR" sz="1800" dirty="0"/>
              <a:t> </a:t>
            </a:r>
            <a:r>
              <a:rPr lang="hr-HR" sz="1800" dirty="0" err="1"/>
              <a:t>Thunder</a:t>
            </a:r>
            <a:r>
              <a:rPr lang="hr-HR" sz="1800" dirty="0"/>
              <a:t>“</a:t>
            </a:r>
          </a:p>
          <a:p>
            <a:pPr marL="0" indent="0">
              <a:buNone/>
            </a:pPr>
            <a:r>
              <a:rPr lang="hr-HR" sz="1800" dirty="0"/>
              <a:t>[3]	</a:t>
            </a:r>
            <a:r>
              <a:rPr lang="en-GB" sz="1800" dirty="0"/>
              <a:t>Liu, </a:t>
            </a:r>
            <a:r>
              <a:rPr lang="en-GB" sz="1800" dirty="0" err="1"/>
              <a:t>Shengmei</a:t>
            </a:r>
            <a:r>
              <a:rPr lang="en-GB" sz="1800" dirty="0"/>
              <a:t> &amp; Claypool, Mark. (2023). </a:t>
            </a:r>
            <a:r>
              <a:rPr lang="en-GB" sz="1800" i="1" dirty="0"/>
              <a:t>The Impact of Latency on Target </a:t>
            </a:r>
            <a:r>
              <a:rPr lang="hr-HR" sz="1800" i="1" dirty="0"/>
              <a:t>	</a:t>
            </a:r>
            <a:r>
              <a:rPr lang="en-GB" sz="1800" i="1" dirty="0"/>
              <a:t>Selection in First-Person Shooter Games</a:t>
            </a:r>
            <a:endParaRPr lang="hr-HR" sz="1800" i="1" dirty="0"/>
          </a:p>
          <a:p>
            <a:pPr marL="0" indent="0">
              <a:buNone/>
            </a:pPr>
            <a:r>
              <a:rPr lang="hr-HR" sz="1800" dirty="0"/>
              <a:t>[4]	</a:t>
            </a:r>
            <a:r>
              <a:rPr lang="en-GB" sz="1800" dirty="0"/>
              <a:t>K. -T. Chen, P. Huang and C. -L. Lei, "</a:t>
            </a:r>
            <a:r>
              <a:rPr lang="en-GB" sz="1800" i="1" dirty="0"/>
              <a:t>Effect of Network Quality on Player </a:t>
            </a:r>
            <a:r>
              <a:rPr lang="hr-HR" sz="1800" i="1" dirty="0"/>
              <a:t>	</a:t>
            </a:r>
            <a:r>
              <a:rPr lang="en-GB" sz="1800" i="1" dirty="0"/>
              <a:t>Departure </a:t>
            </a:r>
            <a:r>
              <a:rPr lang="en-GB" sz="1800" i="1" dirty="0" err="1"/>
              <a:t>Behavior</a:t>
            </a:r>
            <a:r>
              <a:rPr lang="en-GB" sz="1800" i="1" dirty="0"/>
              <a:t> in Online Games</a:t>
            </a:r>
            <a:r>
              <a:rPr lang="en-GB" sz="1800" dirty="0"/>
              <a:t>," in IEEE Transactions on Parallel and </a:t>
            </a:r>
            <a:r>
              <a:rPr lang="hr-HR" sz="1800" dirty="0"/>
              <a:t>	</a:t>
            </a:r>
            <a:r>
              <a:rPr lang="en-GB" sz="1800" dirty="0"/>
              <a:t>Distributed Systems, vol. 20, no. 5, pp. 593-606</a:t>
            </a:r>
            <a:endParaRPr lang="hr-HR" sz="1800" dirty="0"/>
          </a:p>
          <a:p>
            <a:pPr marL="0" indent="0">
              <a:buNone/>
            </a:pPr>
            <a:r>
              <a:rPr lang="hr-HR" sz="1800" dirty="0"/>
              <a:t>[5]	</a:t>
            </a:r>
            <a:r>
              <a:rPr lang="en-GB" sz="1800" dirty="0"/>
              <a:t>Zander, Sebastian &amp; Armitage, Grenville. (2004). </a:t>
            </a:r>
            <a:r>
              <a:rPr lang="en-GB" sz="1800" i="1" dirty="0"/>
              <a:t>Empirically measuring the </a:t>
            </a:r>
            <a:r>
              <a:rPr lang="hr-HR" sz="1800" i="1" dirty="0"/>
              <a:t>	</a:t>
            </a:r>
            <a:r>
              <a:rPr lang="en-GB" sz="1800" i="1" dirty="0"/>
              <a:t>QoS sensitivity of interactive online game players</a:t>
            </a:r>
            <a:r>
              <a:rPr lang="en-GB" sz="1800" dirty="0"/>
              <a:t>.</a:t>
            </a:r>
            <a:endParaRPr lang="hr-HR" sz="1800" dirty="0"/>
          </a:p>
          <a:p>
            <a:pPr marL="0" indent="0">
              <a:buNone/>
            </a:pPr>
            <a:r>
              <a:rPr lang="hr-HR" sz="1800" dirty="0"/>
              <a:t>[6]	</a:t>
            </a:r>
            <a:r>
              <a:rPr lang="hr-HR" sz="1800" dirty="0" err="1"/>
              <a:t>Sužnjević</a:t>
            </a:r>
            <a:r>
              <a:rPr lang="hr-HR" sz="1800" dirty="0"/>
              <a:t>, Mirko: prezentacija </a:t>
            </a:r>
            <a:r>
              <a:rPr lang="hr-HR" sz="1800" i="1" dirty="0"/>
              <a:t>Umrežena simulacija </a:t>
            </a:r>
            <a:r>
              <a:rPr lang="hr-HR" sz="1800" dirty="0"/>
              <a:t>u sklopu predmeta 	„Umrežene igre“ , Sveučilište u Zagrebu, 2022./2023.</a:t>
            </a:r>
          </a:p>
          <a:p>
            <a:pPr marL="0" indent="0">
              <a:buNone/>
            </a:pPr>
            <a:r>
              <a:rPr lang="hr-HR" sz="1800" dirty="0"/>
              <a:t>[7]	Liu, </a:t>
            </a:r>
            <a:r>
              <a:rPr lang="hr-HR" sz="1800" dirty="0" err="1"/>
              <a:t>Shengmei</a:t>
            </a:r>
            <a:r>
              <a:rPr lang="hr-HR" sz="1800" dirty="0"/>
              <a:t>, </a:t>
            </a:r>
            <a:r>
              <a:rPr lang="hr-HR" sz="1800" dirty="0" err="1"/>
              <a:t>XiaokunXu</a:t>
            </a:r>
            <a:r>
              <a:rPr lang="hr-HR" sz="1800" dirty="0"/>
              <a:t>, </a:t>
            </a:r>
            <a:r>
              <a:rPr lang="hr-HR" sz="1800" dirty="0" err="1"/>
              <a:t>and</a:t>
            </a:r>
            <a:r>
              <a:rPr lang="hr-HR" sz="1800" dirty="0"/>
              <a:t> Mark </a:t>
            </a:r>
            <a:r>
              <a:rPr lang="hr-HR" sz="1800" dirty="0" err="1"/>
              <a:t>Claypool</a:t>
            </a:r>
            <a:r>
              <a:rPr lang="hr-HR" sz="1800" dirty="0"/>
              <a:t>. "A </a:t>
            </a:r>
            <a:r>
              <a:rPr lang="hr-HR" sz="1800" dirty="0" err="1"/>
              <a:t>Survey</a:t>
            </a:r>
            <a:r>
              <a:rPr lang="hr-HR" sz="1800" dirty="0"/>
              <a:t> </a:t>
            </a:r>
            <a:r>
              <a:rPr lang="hr-HR" sz="1800" dirty="0" err="1"/>
              <a:t>and</a:t>
            </a:r>
            <a:r>
              <a:rPr lang="hr-HR" sz="1800" dirty="0"/>
              <a:t> </a:t>
            </a:r>
            <a:r>
              <a:rPr lang="hr-HR" sz="1800" dirty="0" err="1"/>
              <a:t>Taxonomy</a:t>
            </a:r>
            <a:r>
              <a:rPr lang="hr-HR" sz="1800" dirty="0"/>
              <a:t> </a:t>
            </a:r>
            <a:r>
              <a:rPr lang="hr-HR" sz="1800" dirty="0" err="1"/>
              <a:t>of</a:t>
            </a:r>
            <a:r>
              <a:rPr lang="hr-HR" sz="1800" dirty="0"/>
              <a:t> 	</a:t>
            </a:r>
            <a:r>
              <a:rPr lang="hr-HR" sz="1800" dirty="0" err="1"/>
              <a:t>Latency</a:t>
            </a:r>
            <a:r>
              <a:rPr lang="hr-HR" sz="1800" dirty="0"/>
              <a:t> </a:t>
            </a:r>
            <a:r>
              <a:rPr lang="hr-HR" sz="1800" dirty="0" err="1"/>
              <a:t>Compensation</a:t>
            </a:r>
            <a:r>
              <a:rPr lang="hr-HR" sz="1800" dirty="0"/>
              <a:t> </a:t>
            </a:r>
            <a:r>
              <a:rPr lang="hr-HR" sz="1800" dirty="0" err="1"/>
              <a:t>Techniques</a:t>
            </a:r>
            <a:r>
              <a:rPr lang="hr-HR" sz="1800" dirty="0"/>
              <a:t> for Network Computer </a:t>
            </a:r>
            <a:r>
              <a:rPr lang="hr-HR" sz="1800" dirty="0" err="1"/>
              <a:t>Games</a:t>
            </a:r>
            <a:r>
              <a:rPr lang="hr-HR" sz="1800" dirty="0"/>
              <a:t>." 	</a:t>
            </a:r>
            <a:r>
              <a:rPr lang="hr-HR" sz="1800" dirty="0" err="1"/>
              <a:t>ACMComputing</a:t>
            </a:r>
            <a:r>
              <a:rPr lang="hr-HR" sz="1800" dirty="0"/>
              <a:t> </a:t>
            </a:r>
            <a:r>
              <a:rPr lang="hr-HR" sz="1800" dirty="0" err="1"/>
              <a:t>Surveys</a:t>
            </a:r>
            <a:r>
              <a:rPr lang="hr-HR" sz="1800" dirty="0"/>
              <a:t> (CSUR) (2022).</a:t>
            </a:r>
          </a:p>
          <a:p>
            <a:pPr marL="0" indent="0">
              <a:buNone/>
            </a:pPr>
            <a:r>
              <a:rPr lang="hr-HR" sz="1800" dirty="0"/>
              <a:t>[8]	</a:t>
            </a:r>
            <a:r>
              <a:rPr lang="en-GB" sz="1800" dirty="0"/>
              <a:t>Quax, Peter &amp; </a:t>
            </a:r>
            <a:r>
              <a:rPr lang="en-GB" sz="1800" dirty="0" err="1"/>
              <a:t>Monsieurs</a:t>
            </a:r>
            <a:r>
              <a:rPr lang="en-GB" sz="1800" dirty="0"/>
              <a:t>, Patrick &amp; </a:t>
            </a:r>
            <a:r>
              <a:rPr lang="en-GB" sz="1800" dirty="0" err="1"/>
              <a:t>Lamotte</a:t>
            </a:r>
            <a:r>
              <a:rPr lang="en-GB" sz="1800" dirty="0"/>
              <a:t>, Wim &amp; De </a:t>
            </a:r>
            <a:r>
              <a:rPr lang="en-GB" sz="1800" dirty="0" err="1"/>
              <a:t>Vleeschauwer</a:t>
            </a:r>
            <a:r>
              <a:rPr lang="en-GB" sz="1800" dirty="0"/>
              <a:t>, </a:t>
            </a:r>
            <a:r>
              <a:rPr lang="hr-HR" sz="1800" dirty="0"/>
              <a:t>	</a:t>
            </a:r>
            <a:r>
              <a:rPr lang="en-GB" sz="1800" dirty="0"/>
              <a:t>Danny &amp; </a:t>
            </a:r>
            <a:r>
              <a:rPr lang="en-GB" sz="1800" dirty="0" err="1"/>
              <a:t>Degrande</a:t>
            </a:r>
            <a:r>
              <a:rPr lang="en-GB" sz="1800" dirty="0"/>
              <a:t>, Natalie. (2004). Objective and subjective evaluation of </a:t>
            </a:r>
            <a:r>
              <a:rPr lang="hr-HR" sz="1800" dirty="0"/>
              <a:t>	</a:t>
            </a:r>
            <a:r>
              <a:rPr lang="en-GB" sz="1800" dirty="0"/>
              <a:t>the influence of small amounts of delay and jitter on a recent first person </a:t>
            </a:r>
            <a:r>
              <a:rPr lang="hr-HR" sz="1800" dirty="0"/>
              <a:t>	</a:t>
            </a:r>
            <a:r>
              <a:rPr lang="en-GB" sz="1800" dirty="0"/>
              <a:t>shooter game. 152-156. 10.1145/1016540.1016557.</a:t>
            </a:r>
            <a:endParaRPr lang="hr-HR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424195-59BF-95A5-B2DF-BA898EC3F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400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 noChangeArrowheads="1"/>
          </p:cNvSpPr>
          <p:nvPr>
            <p:ph type="title"/>
          </p:nvPr>
        </p:nvSpPr>
        <p:spPr>
          <a:xfrm>
            <a:off x="107950" y="179388"/>
            <a:ext cx="8928100" cy="585787"/>
          </a:xfrm>
        </p:spPr>
        <p:txBody>
          <a:bodyPr/>
          <a:lstStyle/>
          <a:p>
            <a:r>
              <a:rPr lang="hr-HR" dirty="0"/>
              <a:t>Sadržaj</a:t>
            </a:r>
            <a:endParaRPr lang="en-US" dirty="0"/>
          </a:p>
        </p:txBody>
      </p:sp>
      <p:sp>
        <p:nvSpPr>
          <p:cNvPr id="6147" name="Content Placeholder 2"/>
          <p:cNvSpPr>
            <a:spLocks noGrp="1" noChangeArrowheads="1"/>
          </p:cNvSpPr>
          <p:nvPr>
            <p:ph idx="1"/>
          </p:nvPr>
        </p:nvSpPr>
        <p:spPr>
          <a:xfrm>
            <a:off x="107950" y="900113"/>
            <a:ext cx="8928100" cy="6888039"/>
          </a:xfrm>
        </p:spPr>
        <p:txBody>
          <a:bodyPr/>
          <a:lstStyle/>
          <a:p>
            <a:r>
              <a:rPr lang="hr-HR" sz="2400" dirty="0"/>
              <a:t>Uvod</a:t>
            </a:r>
          </a:p>
          <a:p>
            <a:r>
              <a:rPr lang="hr-HR" sz="2400" dirty="0"/>
              <a:t>Specifikacija problema</a:t>
            </a:r>
          </a:p>
          <a:p>
            <a:r>
              <a:rPr lang="hr-HR" sz="2400" dirty="0"/>
              <a:t>Kompenzacija kašnjenja</a:t>
            </a:r>
          </a:p>
          <a:p>
            <a:r>
              <a:rPr lang="hr-HR" sz="2400" dirty="0"/>
              <a:t>Premotavanje vremena</a:t>
            </a:r>
          </a:p>
          <a:p>
            <a:r>
              <a:rPr lang="hr-HR" sz="2400" dirty="0"/>
              <a:t>Samostalno predviđanje</a:t>
            </a:r>
          </a:p>
          <a:p>
            <a:r>
              <a:rPr lang="hr-HR" sz="2400" dirty="0"/>
              <a:t>Modeliranje tenka</a:t>
            </a:r>
          </a:p>
          <a:p>
            <a:r>
              <a:rPr lang="hr-HR" sz="2400" dirty="0"/>
              <a:t>Simulacija štete</a:t>
            </a:r>
          </a:p>
          <a:p>
            <a:r>
              <a:rPr lang="hr-HR" sz="2400" dirty="0"/>
              <a:t>Hipoteza</a:t>
            </a:r>
          </a:p>
          <a:p>
            <a:r>
              <a:rPr lang="hr-HR" sz="2400" dirty="0"/>
              <a:t>Postupak mjerenja</a:t>
            </a:r>
          </a:p>
          <a:p>
            <a:r>
              <a:rPr lang="hr-HR" sz="2400" dirty="0"/>
              <a:t>Korišteni alati</a:t>
            </a:r>
          </a:p>
          <a:p>
            <a:r>
              <a:rPr lang="hr-HR" sz="2400" dirty="0"/>
              <a:t>Rezultati</a:t>
            </a:r>
          </a:p>
          <a:p>
            <a:r>
              <a:rPr lang="hr-HR" sz="2400" dirty="0"/>
              <a:t>Zaključak</a:t>
            </a:r>
          </a:p>
          <a:p>
            <a:r>
              <a:rPr lang="hr-HR" sz="2400" dirty="0"/>
              <a:t>Literatura</a:t>
            </a:r>
          </a:p>
          <a:p>
            <a:endParaRPr lang="hr-HR" sz="2000" dirty="0"/>
          </a:p>
          <a:p>
            <a:endParaRPr lang="hr-HR" sz="2000" dirty="0"/>
          </a:p>
          <a:p>
            <a:endParaRPr lang="hr-HR" sz="2000" dirty="0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B1667EA-E22B-4A03-A6E1-11CEAF4104CC}" type="slidenum">
              <a:rPr lang="en-US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 noChangeArrowheads="1"/>
          </p:cNvSpPr>
          <p:nvPr>
            <p:ph type="title"/>
          </p:nvPr>
        </p:nvSpPr>
        <p:spPr>
          <a:xfrm>
            <a:off x="107950" y="179388"/>
            <a:ext cx="8928100" cy="585787"/>
          </a:xfrm>
        </p:spPr>
        <p:txBody>
          <a:bodyPr/>
          <a:lstStyle/>
          <a:p>
            <a:r>
              <a:rPr lang="hr-HR"/>
              <a:t>Uvod</a:t>
            </a:r>
            <a:endParaRPr lang="en-US"/>
          </a:p>
        </p:txBody>
      </p:sp>
      <p:sp>
        <p:nvSpPr>
          <p:cNvPr id="8195" name="Content Placeholder 2"/>
          <p:cNvSpPr>
            <a:spLocks noGrp="1" noChangeArrowheads="1"/>
          </p:cNvSpPr>
          <p:nvPr>
            <p:ph idx="1"/>
          </p:nvPr>
        </p:nvSpPr>
        <p:spPr>
          <a:xfrm>
            <a:off x="107950" y="900113"/>
            <a:ext cx="8928100" cy="2813078"/>
          </a:xfrm>
        </p:spPr>
        <p:txBody>
          <a:bodyPr/>
          <a:lstStyle/>
          <a:p>
            <a:endParaRPr lang="hr-HR" dirty="0"/>
          </a:p>
          <a:p>
            <a:r>
              <a:rPr lang="hr-HR" dirty="0"/>
              <a:t>Igra „Tank </a:t>
            </a:r>
            <a:r>
              <a:rPr lang="hr-HR" dirty="0" err="1"/>
              <a:t>Fight</a:t>
            </a:r>
            <a:r>
              <a:rPr lang="hr-HR" dirty="0"/>
              <a:t>”</a:t>
            </a:r>
          </a:p>
          <a:p>
            <a:r>
              <a:rPr lang="hr-HR" dirty="0"/>
              <a:t>Umrežena igra</a:t>
            </a:r>
          </a:p>
          <a:p>
            <a:pPr lvl="1"/>
            <a:r>
              <a:rPr lang="hr-HR" dirty="0"/>
              <a:t>Mrežno kašnjenje</a:t>
            </a:r>
          </a:p>
          <a:p>
            <a:r>
              <a:rPr lang="hr-HR" dirty="0"/>
              <a:t>Kompenzacija kašnjenja</a:t>
            </a:r>
          </a:p>
          <a:p>
            <a:pPr lvl="1"/>
            <a:r>
              <a:rPr lang="hr-HR" dirty="0"/>
              <a:t>Ublažavanje mrežnog kašnjenja</a:t>
            </a:r>
          </a:p>
        </p:txBody>
      </p:sp>
      <p:sp>
        <p:nvSpPr>
          <p:cNvPr id="8196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D153A04-1108-4914-9C18-480A5A511AB6}" type="slidenum">
              <a:rPr lang="en-US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37263-57D6-1AFF-91BA-FA640A65E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Specifikacija problema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DED84-09D6-C343-0374-A4BFF4542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900000"/>
            <a:ext cx="8928992" cy="4733604"/>
          </a:xfrm>
        </p:spPr>
        <p:txBody>
          <a:bodyPr/>
          <a:lstStyle/>
          <a:p>
            <a:r>
              <a:rPr lang="hr-HR" dirty="0"/>
              <a:t>Slične igre: „</a:t>
            </a:r>
            <a:r>
              <a:rPr lang="hr-HR" dirty="0" err="1"/>
              <a:t>Gunner</a:t>
            </a:r>
            <a:r>
              <a:rPr lang="hr-HR" dirty="0"/>
              <a:t>, HEAT, PC!”</a:t>
            </a:r>
            <a:r>
              <a:rPr lang="hr-HR" sz="1400" baseline="80000" dirty="0"/>
              <a:t>[1]</a:t>
            </a:r>
            <a:r>
              <a:rPr lang="hr-HR" dirty="0"/>
              <a:t> i „</a:t>
            </a:r>
            <a:r>
              <a:rPr lang="hr-HR" dirty="0" err="1"/>
              <a:t>War</a:t>
            </a:r>
            <a:r>
              <a:rPr lang="hr-HR" dirty="0"/>
              <a:t> </a:t>
            </a:r>
            <a:r>
              <a:rPr lang="hr-HR" dirty="0" err="1"/>
              <a:t>Thunder</a:t>
            </a:r>
            <a:r>
              <a:rPr lang="hr-HR" dirty="0"/>
              <a:t>”</a:t>
            </a:r>
            <a:r>
              <a:rPr lang="hr-HR" sz="1400" baseline="80000" dirty="0"/>
              <a:t>[2]</a:t>
            </a:r>
          </a:p>
          <a:p>
            <a:pPr lvl="1"/>
            <a:r>
              <a:rPr lang="hr-HR" dirty="0"/>
              <a:t>Borba s tenkovima</a:t>
            </a:r>
          </a:p>
          <a:p>
            <a:pPr lvl="1"/>
            <a:r>
              <a:rPr lang="hr-HR" dirty="0"/>
              <a:t>Simulacija štete</a:t>
            </a:r>
          </a:p>
          <a:p>
            <a:r>
              <a:rPr lang="hr-HR" dirty="0"/>
              <a:t>Umrežene igre</a:t>
            </a:r>
          </a:p>
          <a:p>
            <a:pPr lvl="1"/>
            <a:r>
              <a:rPr lang="hr-HR" dirty="0"/>
              <a:t>Mrežno kašnjenje – RTT – Ping</a:t>
            </a:r>
          </a:p>
          <a:p>
            <a:pPr lvl="1"/>
            <a:r>
              <a:rPr lang="hr-HR" dirty="0"/>
              <a:t>Gubitak paketa - PL (engl. </a:t>
            </a:r>
            <a:r>
              <a:rPr lang="hr-HR" dirty="0" err="1"/>
              <a:t>Packet</a:t>
            </a:r>
            <a:r>
              <a:rPr lang="hr-HR" dirty="0"/>
              <a:t> </a:t>
            </a:r>
            <a:r>
              <a:rPr lang="hr-HR" dirty="0" err="1"/>
              <a:t>Loss</a:t>
            </a:r>
            <a:r>
              <a:rPr lang="hr-HR" dirty="0"/>
              <a:t>)</a:t>
            </a:r>
          </a:p>
          <a:p>
            <a:pPr lvl="1"/>
            <a:r>
              <a:rPr lang="hr-HR" dirty="0"/>
              <a:t>Klijent poslužitelj topologija</a:t>
            </a:r>
          </a:p>
          <a:p>
            <a:r>
              <a:rPr lang="hr-HR" dirty="0"/>
              <a:t>Ping i PL imaju loše posljedice</a:t>
            </a:r>
          </a:p>
          <a:p>
            <a:pPr lvl="1"/>
            <a:r>
              <a:rPr lang="hr-H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Istraživanje L. </a:t>
            </a:r>
            <a:r>
              <a:rPr lang="hr-H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Shengei</a:t>
            </a:r>
            <a:r>
              <a:rPr lang="hr-H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 M. </a:t>
            </a:r>
            <a:r>
              <a:rPr lang="hr-HR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Claypool</a:t>
            </a:r>
            <a:r>
              <a:rPr lang="hr-H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[3] – FPS igre – linearni pad iskustva od 25 ms</a:t>
            </a:r>
          </a:p>
          <a:p>
            <a:pPr lvl="1"/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K. -T. Chen, P. Huang </a:t>
            </a:r>
            <a:r>
              <a:rPr lang="hr-H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C. -L. Lei</a:t>
            </a:r>
            <a:r>
              <a:rPr lang="hr-H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[4] – Gubitak paketa – igrači odustanu od meča</a:t>
            </a:r>
          </a:p>
          <a:p>
            <a:pPr lvl="1"/>
            <a:r>
              <a:rPr lang="hr-HR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Za igru „Halo” – PL veći od 4% narušava iskustvo [5]</a:t>
            </a:r>
            <a:endParaRPr lang="hr-H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/>
            <a:r>
              <a:rPr lang="hr-HR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Za igru „</a:t>
            </a:r>
            <a:r>
              <a:rPr lang="hr-HR" sz="18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Quake</a:t>
            </a:r>
            <a:r>
              <a:rPr lang="hr-HR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III” – PL je donekle prihvatljiv do 35% [5]</a:t>
            </a:r>
            <a:endParaRPr lang="hr-H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A46C4D-F3BA-B0EE-B6A5-C7D82E9CE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 descr="A diagram of a computer and a phone&#10;&#10;Description automatically generated">
            <a:extLst>
              <a:ext uri="{FF2B5EF4-FFF2-40B4-BE49-F238E27FC236}">
                <a16:creationId xmlns:a16="http://schemas.microsoft.com/office/drawing/2014/main" id="{825CC8BE-11D9-DA77-79C3-00F28BC9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070" y="1628800"/>
            <a:ext cx="2821305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101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71006-A467-8C0C-602B-9E5CD2D64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Specifikacija problema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EB997-31B3-EB48-6A74-34A7076D9A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900000"/>
            <a:ext cx="8928992" cy="3256276"/>
          </a:xfrm>
        </p:spPr>
        <p:txBody>
          <a:bodyPr/>
          <a:lstStyle/>
          <a:p>
            <a:r>
              <a:rPr lang="hr-HR" dirty="0"/>
              <a:t>Digitalne igre</a:t>
            </a:r>
          </a:p>
          <a:p>
            <a:pPr lvl="1"/>
            <a:r>
              <a:rPr lang="hr-HR" dirty="0"/>
              <a:t>Promjenjive i nepromjenjive informacije</a:t>
            </a:r>
          </a:p>
          <a:p>
            <a:pPr lvl="1"/>
            <a:r>
              <a:rPr lang="hr-HR" dirty="0"/>
              <a:t>Sustav baziran na otkucajima</a:t>
            </a:r>
          </a:p>
          <a:p>
            <a:r>
              <a:rPr lang="hr-HR" dirty="0"/>
              <a:t>Umrežena simulacija</a:t>
            </a:r>
          </a:p>
          <a:p>
            <a:pPr lvl="1"/>
            <a:r>
              <a:rPr lang="hr-HR" dirty="0"/>
              <a:t>Konzistentnost</a:t>
            </a:r>
          </a:p>
          <a:p>
            <a:pPr lvl="1"/>
            <a:r>
              <a:rPr lang="hr-HR" dirty="0"/>
              <a:t>Posebni mrežni otkucaji</a:t>
            </a:r>
          </a:p>
          <a:p>
            <a:pPr lvl="1"/>
            <a:r>
              <a:rPr lang="hr-HR" dirty="0"/>
              <a:t>Sustav autoriteta</a:t>
            </a:r>
          </a:p>
          <a:p>
            <a:pPr lvl="1"/>
            <a:endParaRPr lang="hr-H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38C67C-208E-2AD2-39B9-D6B12B311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Slika 1" descr="Slika na kojoj se prikazuje tekst, snimka zaslona, dijagram, crta&#10;&#10;Opis je automatski generiran">
            <a:extLst>
              <a:ext uri="{FF2B5EF4-FFF2-40B4-BE49-F238E27FC236}">
                <a16:creationId xmlns:a16="http://schemas.microsoft.com/office/drawing/2014/main" id="{819AC9FB-DC91-1AEC-B190-D1CCACC88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8" y="1983799"/>
            <a:ext cx="4213224" cy="3074157"/>
          </a:xfrm>
          <a:prstGeom prst="rect">
            <a:avLst/>
          </a:prstGeom>
        </p:spPr>
      </p:pic>
      <p:pic>
        <p:nvPicPr>
          <p:cNvPr id="6" name="Slika 1" descr="Slika na kojoj se prikazuje tekst, snimka zaslona, dijagram, crta&#10;&#10;Opis je automatski generiran">
            <a:extLst>
              <a:ext uri="{FF2B5EF4-FFF2-40B4-BE49-F238E27FC236}">
                <a16:creationId xmlns:a16="http://schemas.microsoft.com/office/drawing/2014/main" id="{EAD5FCC2-F475-96C8-0064-2FAB1EB1A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984" y="2408438"/>
            <a:ext cx="4526280" cy="3495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9ADA16-AF1D-5E08-46D4-7BF51D3BD7C5}"/>
              </a:ext>
            </a:extLst>
          </p:cNvPr>
          <p:cNvSpPr txBox="1"/>
          <p:nvPr/>
        </p:nvSpPr>
        <p:spPr>
          <a:xfrm>
            <a:off x="323528" y="6309320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Izvor: [6]</a:t>
            </a:r>
          </a:p>
        </p:txBody>
      </p:sp>
    </p:spTree>
    <p:extLst>
      <p:ext uri="{BB962C8B-B14F-4D97-AF65-F5344CB8AC3E}">
        <p14:creationId xmlns:p14="http://schemas.microsoft.com/office/powerpoint/2010/main" val="2373351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93668-EC12-9549-DB4D-21ED2D040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Kompenzacija kašnjenja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A92CE-5AC6-F460-A642-A19E5A4A2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900000"/>
            <a:ext cx="8928992" cy="1040285"/>
          </a:xfrm>
        </p:spPr>
        <p:txBody>
          <a:bodyPr/>
          <a:lstStyle/>
          <a:p>
            <a:r>
              <a:rPr lang="hr-HR" dirty="0"/>
              <a:t>Kompenzacija kašnjenja</a:t>
            </a:r>
          </a:p>
          <a:p>
            <a:endParaRPr lang="hr-H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5F2C32-C996-142F-F784-E240A830C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Slika 1" descr="Slika na kojoj se prikazuje tekst, crta, dijagram, snimka zaslona&#10;&#10;Opis je automatski generiran">
            <a:extLst>
              <a:ext uri="{FF2B5EF4-FFF2-40B4-BE49-F238E27FC236}">
                <a16:creationId xmlns:a16="http://schemas.microsoft.com/office/drawing/2014/main" id="{AE50D5AE-8123-ABDB-F60D-13ABB3584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90" y="2075510"/>
            <a:ext cx="8747820" cy="23762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55A655-5A34-76D9-511B-064223EF3C35}"/>
              </a:ext>
            </a:extLst>
          </p:cNvPr>
          <p:cNvSpPr txBox="1"/>
          <p:nvPr/>
        </p:nvSpPr>
        <p:spPr>
          <a:xfrm>
            <a:off x="323528" y="6309320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Izvor: [7]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744AB1-7D4E-A8B7-33DA-5448372F731E}"/>
              </a:ext>
            </a:extLst>
          </p:cNvPr>
          <p:cNvSpPr txBox="1">
            <a:spLocks/>
          </p:cNvSpPr>
          <p:nvPr/>
        </p:nvSpPr>
        <p:spPr bwMode="auto">
          <a:xfrm>
            <a:off x="198090" y="5013176"/>
            <a:ext cx="8928992" cy="17789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70C0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70C0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F5F5F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F5F5F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F5F5F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rgbClr val="5F5F5F"/>
                </a:solidFill>
                <a:latin typeface="+mn-lt"/>
              </a:defRPr>
            </a:lvl9pPr>
          </a:lstStyle>
          <a:p>
            <a:r>
              <a:rPr lang="hr-HR" kern="0" dirty="0"/>
              <a:t>U radu:</a:t>
            </a:r>
          </a:p>
          <a:p>
            <a:pPr lvl="1"/>
            <a:r>
              <a:rPr lang="hr-HR" kern="0" dirty="0"/>
              <a:t>Premotavanje vremena</a:t>
            </a:r>
          </a:p>
          <a:p>
            <a:pPr lvl="1"/>
            <a:r>
              <a:rPr lang="hr-HR" kern="0" dirty="0"/>
              <a:t>Samostalno predviđanje</a:t>
            </a:r>
          </a:p>
          <a:p>
            <a:endParaRPr lang="hr-HR" kern="0" dirty="0"/>
          </a:p>
        </p:txBody>
      </p:sp>
    </p:spTree>
    <p:extLst>
      <p:ext uri="{BB962C8B-B14F-4D97-AF65-F5344CB8AC3E}">
        <p14:creationId xmlns:p14="http://schemas.microsoft.com/office/powerpoint/2010/main" val="426199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366C3-9B71-4E32-2BC0-4943DFC1B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Premotavanje vremena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A8E8A-132C-9986-8941-2CDB68616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900000"/>
            <a:ext cx="8928992" cy="1778949"/>
          </a:xfrm>
        </p:spPr>
        <p:txBody>
          <a:bodyPr/>
          <a:lstStyle/>
          <a:p>
            <a:r>
              <a:rPr lang="hr-HR" dirty="0"/>
              <a:t>Poslužitelj pohranjuje prijašnja stanja svijeta</a:t>
            </a:r>
          </a:p>
          <a:p>
            <a:pPr lvl="1"/>
            <a:r>
              <a:rPr lang="hr-HR" dirty="0"/>
              <a:t>Koriste se sukladno s igračevim kašnjenjem</a:t>
            </a:r>
          </a:p>
          <a:p>
            <a:pPr lvl="1"/>
            <a:r>
              <a:rPr lang="hr-HR" dirty="0"/>
              <a:t>Posebni kompenzirani „</a:t>
            </a:r>
            <a:r>
              <a:rPr lang="hr-HR" dirty="0" err="1"/>
              <a:t>sudarači</a:t>
            </a:r>
            <a:r>
              <a:rPr lang="hr-HR" dirty="0"/>
              <a:t>” (engl. </a:t>
            </a:r>
            <a:r>
              <a:rPr lang="hr-HR" dirty="0" err="1"/>
              <a:t>colliders</a:t>
            </a:r>
            <a:r>
              <a:rPr lang="hr-HR" dirty="0"/>
              <a:t>) - </a:t>
            </a:r>
            <a:r>
              <a:rPr lang="hr-HR" dirty="0" err="1"/>
              <a:t>hitboxovi</a:t>
            </a:r>
            <a:endParaRPr lang="hr-HR" dirty="0"/>
          </a:p>
          <a:p>
            <a:r>
              <a:rPr lang="hr-HR" dirty="0"/>
              <a:t>„Smrt iza zida”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88DC7-B971-2F3E-2A6D-887DBF949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24442B04-485D-95C3-B67C-5CF508790B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498" y="2060848"/>
            <a:ext cx="5859003" cy="396908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78B512E4-477F-E914-F33C-34D17F020D67}"/>
              </a:ext>
            </a:extLst>
          </p:cNvPr>
          <p:cNvGrpSpPr/>
          <p:nvPr/>
        </p:nvGrpSpPr>
        <p:grpSpPr>
          <a:xfrm>
            <a:off x="1824737" y="2678949"/>
            <a:ext cx="5494523" cy="3888432"/>
            <a:chOff x="2008081" y="2580205"/>
            <a:chExt cx="5494523" cy="3888432"/>
          </a:xfrm>
        </p:grpSpPr>
        <p:pic>
          <p:nvPicPr>
            <p:cNvPr id="6" name="Picture 5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CFA87CCF-8FF5-AE44-7781-BFE435554E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08081" y="2580205"/>
              <a:ext cx="5494523" cy="388843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Arrow: Up 6">
              <a:extLst>
                <a:ext uri="{FF2B5EF4-FFF2-40B4-BE49-F238E27FC236}">
                  <a16:creationId xmlns:a16="http://schemas.microsoft.com/office/drawing/2014/main" id="{9F84C1CE-0C2F-161E-69A4-0ABA7F8DE094}"/>
                </a:ext>
              </a:extLst>
            </p:cNvPr>
            <p:cNvSpPr/>
            <p:nvPr/>
          </p:nvSpPr>
          <p:spPr>
            <a:xfrm>
              <a:off x="3923928" y="3068960"/>
              <a:ext cx="216024" cy="432048"/>
            </a:xfrm>
            <a:prstGeom prst="up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r-HR"/>
            </a:p>
          </p:txBody>
        </p:sp>
      </p:grpSp>
      <p:pic>
        <p:nvPicPr>
          <p:cNvPr id="8" name="Slika 1" descr="Slika na kojoj se prikazuje karta, snimka zaslona, iz zraka&#10;&#10;Opis je automatski generiran">
            <a:extLst>
              <a:ext uri="{FF2B5EF4-FFF2-40B4-BE49-F238E27FC236}">
                <a16:creationId xmlns:a16="http://schemas.microsoft.com/office/drawing/2014/main" id="{8EB25C0A-7F33-C386-8138-1B246D5C33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2672921"/>
            <a:ext cx="6967828" cy="388525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89462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F249C-73DD-CD67-8F27-9D546606E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Samostalno predviđanje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760AB-BB98-9E41-78CD-A801276FC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900000"/>
            <a:ext cx="8928992" cy="1040285"/>
          </a:xfrm>
        </p:spPr>
        <p:txBody>
          <a:bodyPr/>
          <a:lstStyle/>
          <a:p>
            <a:r>
              <a:rPr lang="hr-HR" dirty="0"/>
              <a:t>Registriraj ulaz na klijentu – bez dozvole poslužitelja</a:t>
            </a:r>
          </a:p>
          <a:p>
            <a:endParaRPr lang="hr-H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EE30FC-20F3-D534-3868-A0184B727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 descr="A diagram of 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6A5A4307-FFAC-2338-2FB0-D99E4787B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232" y="1940285"/>
            <a:ext cx="5831535" cy="34598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7763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CD44C-F6B2-7443-6C62-B012B3DF6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Modeliranje tenka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45DC1-6198-3F87-5475-90AE33F64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900000"/>
            <a:ext cx="8928992" cy="3034677"/>
          </a:xfrm>
        </p:spPr>
        <p:txBody>
          <a:bodyPr/>
          <a:lstStyle/>
          <a:p>
            <a:r>
              <a:rPr lang="hr-HR" dirty="0"/>
              <a:t>Unutarnje komponente</a:t>
            </a:r>
          </a:p>
          <a:p>
            <a:pPr lvl="1"/>
            <a:r>
              <a:rPr lang="hr-HR" dirty="0"/>
              <a:t>Poseban HUD</a:t>
            </a:r>
          </a:p>
          <a:p>
            <a:pPr lvl="1"/>
            <a:r>
              <a:rPr lang="hr-HR" dirty="0"/>
              <a:t>Članovi posade</a:t>
            </a:r>
          </a:p>
          <a:p>
            <a:pPr lvl="1"/>
            <a:r>
              <a:rPr lang="hr-HR" dirty="0"/>
              <a:t>Fizičke komponente</a:t>
            </a:r>
          </a:p>
          <a:p>
            <a:r>
              <a:rPr lang="hr-HR" dirty="0"/>
              <a:t>Oklop</a:t>
            </a:r>
          </a:p>
          <a:p>
            <a:r>
              <a:rPr lang="hr-HR" dirty="0"/>
              <a:t>Projektili</a:t>
            </a:r>
          </a:p>
          <a:p>
            <a:pPr lvl="1"/>
            <a:r>
              <a:rPr lang="hr-HR" dirty="0"/>
              <a:t>Kompenzirano bacanje zrake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77B52E-F0C2-B567-87F1-0A51FE3B2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A50E1-266A-4366-8660-C52665CEC5F3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B91349-3E6B-BC25-051C-2A5220905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864" y="1556792"/>
            <a:ext cx="5688632" cy="3118101"/>
          </a:xfrm>
          <a:prstGeom prst="rect">
            <a:avLst/>
          </a:prstGeom>
        </p:spPr>
      </p:pic>
      <p:pic>
        <p:nvPicPr>
          <p:cNvPr id="8" name="armours_animation_h">
            <a:hlinkClick r:id="" action="ppaction://media"/>
            <a:extLst>
              <a:ext uri="{FF2B5EF4-FFF2-40B4-BE49-F238E27FC236}">
                <a16:creationId xmlns:a16="http://schemas.microsoft.com/office/drawing/2014/main" id="{77DC7901-D807-7C3E-D7BA-4F459F9DAC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47864" y="1548531"/>
            <a:ext cx="5724598" cy="3220087"/>
          </a:xfrm>
          <a:prstGeom prst="rect">
            <a:avLst/>
          </a:prstGeom>
        </p:spPr>
      </p:pic>
      <p:pic>
        <p:nvPicPr>
          <p:cNvPr id="10" name="Picture 9" descr="A graph of a curve and a line&#10;&#10;Description automatically generated with medium confidence">
            <a:extLst>
              <a:ext uri="{FF2B5EF4-FFF2-40B4-BE49-F238E27FC236}">
                <a16:creationId xmlns:a16="http://schemas.microsoft.com/office/drawing/2014/main" id="{1CF6BC06-EA12-EBFA-AD1A-6D34E6DFE1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7953" y="1748812"/>
            <a:ext cx="5368544" cy="301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25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7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40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Slit</Template>
  <TotalTime>3651</TotalTime>
  <Words>1515</Words>
  <Application>Microsoft Office PowerPoint</Application>
  <PresentationFormat>On-screen Show (4:3)</PresentationFormat>
  <Paragraphs>192</Paragraphs>
  <Slides>16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Cambria Math</vt:lpstr>
      <vt:lpstr>Tahoma</vt:lpstr>
      <vt:lpstr>Times New Roman</vt:lpstr>
      <vt:lpstr>Default Design</vt:lpstr>
      <vt:lpstr>POSTUPCI KOMPENZACIJE KAŠNJENJA U UMREŽENIM IGRAMA</vt:lpstr>
      <vt:lpstr>Sadržaj</vt:lpstr>
      <vt:lpstr>Uvod</vt:lpstr>
      <vt:lpstr>Specifikacija problema</vt:lpstr>
      <vt:lpstr>Specifikacija problema</vt:lpstr>
      <vt:lpstr>Kompenzacija kašnjenja</vt:lpstr>
      <vt:lpstr>Premotavanje vremena</vt:lpstr>
      <vt:lpstr>Samostalno predviđanje</vt:lpstr>
      <vt:lpstr>Modeliranje tenka</vt:lpstr>
      <vt:lpstr>Simulacija štete</vt:lpstr>
      <vt:lpstr>Hipoteza</vt:lpstr>
      <vt:lpstr>Postupak mjerenja</vt:lpstr>
      <vt:lpstr>Korišteni alati</vt:lpstr>
      <vt:lpstr>Rezultati</vt:lpstr>
      <vt:lpstr>Zaključak </vt:lpstr>
      <vt:lpstr>Literatura</vt:lpstr>
    </vt:vector>
  </TitlesOfParts>
  <Manager>Zlatko Zmijarević</Manager>
  <Company>FER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Predlozak za PhD studente</dc:title>
  <dc:subject>Doktorski studij</dc:subject>
  <dc:creator>Bosko Milesevic</dc:creator>
  <cp:lastModifiedBy>Adam Kolar</cp:lastModifiedBy>
  <cp:revision>378</cp:revision>
  <dcterms:created xsi:type="dcterms:W3CDTF">2004-02-10T15:35:07Z</dcterms:created>
  <dcterms:modified xsi:type="dcterms:W3CDTF">2024-02-21T22:24:46Z</dcterms:modified>
  <cp:category>Doktorski studij</cp:category>
</cp:coreProperties>
</file>

<file path=docProps/thumbnail.jpeg>
</file>